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318" r:id="rId3"/>
    <p:sldId id="510" r:id="rId5"/>
    <p:sldId id="469" r:id="rId6"/>
    <p:sldId id="452" r:id="rId7"/>
    <p:sldId id="463" r:id="rId8"/>
    <p:sldId id="464" r:id="rId9"/>
    <p:sldId id="473" r:id="rId10"/>
    <p:sldId id="545" r:id="rId11"/>
    <p:sldId id="546" r:id="rId12"/>
    <p:sldId id="547" r:id="rId13"/>
    <p:sldId id="480" r:id="rId14"/>
    <p:sldId id="502" r:id="rId15"/>
    <p:sldId id="482" r:id="rId16"/>
    <p:sldId id="488" r:id="rId17"/>
    <p:sldId id="505" r:id="rId18"/>
    <p:sldId id="504" r:id="rId19"/>
    <p:sldId id="507" r:id="rId20"/>
    <p:sldId id="506" r:id="rId21"/>
    <p:sldId id="513" r:id="rId22"/>
    <p:sldId id="514" r:id="rId23"/>
    <p:sldId id="515" r:id="rId24"/>
    <p:sldId id="580" r:id="rId25"/>
    <p:sldId id="581" r:id="rId26"/>
    <p:sldId id="521" r:id="rId27"/>
    <p:sldId id="548" r:id="rId28"/>
    <p:sldId id="549" r:id="rId29"/>
    <p:sldId id="550" r:id="rId30"/>
    <p:sldId id="551" r:id="rId31"/>
    <p:sldId id="522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C1FF"/>
    <a:srgbClr val="020107"/>
    <a:srgbClr val="FEC101"/>
    <a:srgbClr val="0987EB"/>
    <a:srgbClr val="FD9303"/>
    <a:srgbClr val="F9F9FA"/>
    <a:srgbClr val="484C5A"/>
    <a:srgbClr val="20283D"/>
    <a:srgbClr val="4A4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6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FEEBD-40B6-488C-A8CA-BFCDFA65EF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7212-17FA-43AA-85E3-2B6D03786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BB6E-E7BA-4A70-904F-7DAF486B23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26EB0D8-D049-4A31-8F2D-814DBCEBC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A77D73C6-6C2F-48CB-8888-B8D11C5DB6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0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43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5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6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46.pn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58620" y="2134553"/>
            <a:ext cx="8764905" cy="2893695"/>
            <a:chOff x="2612" y="3103"/>
            <a:chExt cx="13803" cy="4557"/>
          </a:xfrm>
        </p:grpSpPr>
        <p:sp>
          <p:nvSpPr>
            <p:cNvPr id="74" name="_3"/>
            <p:cNvSpPr/>
            <p:nvPr/>
          </p:nvSpPr>
          <p:spPr>
            <a:xfrm>
              <a:off x="2612" y="4254"/>
              <a:ext cx="13803" cy="145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尔雅网络通识课学习指南</a:t>
              </a:r>
              <a:endParaRPr lang="zh-CN" altLang="en-US" sz="5400" b="1" spc="1400" dirty="0"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98" y="3103"/>
              <a:ext cx="8004" cy="11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  <a:spcAft>
                  <a:spcPts val="600"/>
                </a:spcAft>
              </a:pPr>
              <a:endParaRPr lang="zh-CN" altLang="en-US" sz="2000" cap="all" dirty="0">
                <a:ln w="0"/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549" y="6794"/>
              <a:ext cx="4734" cy="86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_3"/>
            <p:cNvSpPr/>
            <p:nvPr/>
          </p:nvSpPr>
          <p:spPr>
            <a:xfrm>
              <a:off x="11788" y="6853"/>
              <a:ext cx="4256" cy="79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陕西 教务</a:t>
              </a:r>
              <a:endPara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67" y="25454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6080" y="915670"/>
            <a:ext cx="5245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方法一：在选课页面，点击课程右下方的“退课”</a:t>
            </a:r>
            <a:endParaRPr lang="zh-CN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退课操作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3" y="1868488"/>
            <a:ext cx="5324475" cy="3618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118225" y="975360"/>
            <a:ext cx="5800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方法二：在课程界面，点击“退课”</a:t>
            </a:r>
            <a:endParaRPr lang="zh-CN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1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225" y="1868805"/>
            <a:ext cx="6054725" cy="3618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4010" y="5911850"/>
            <a:ext cx="5245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注意选课时间与限选要求</a:t>
            </a:r>
            <a:endParaRPr lang="zh-CN" altLang="en-US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爆炸形: 14 pt  1"/>
          <p:cNvSpPr/>
          <p:nvPr/>
        </p:nvSpPr>
        <p:spPr>
          <a:xfrm>
            <a:off x="5710829" y="4822046"/>
            <a:ext cx="2715398" cy="209723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1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20192077">
            <a:off x="5977890" y="5724525"/>
            <a:ext cx="2042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  <a:endParaRPr lang="zh-CN" altLang="en-US" sz="24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03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学习课程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97510" y="812165"/>
            <a:ext cx="122751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在课程模块下，可以看到课程时间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“课程封面”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，即可进入课程学习界面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22683" y="4285827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选择自选课程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5" y="1905000"/>
            <a:ext cx="10485120" cy="45173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 234"/>
          <p:cNvSpPr/>
          <p:nvPr/>
        </p:nvSpPr>
        <p:spPr>
          <a:xfrm rot="10800000">
            <a:off x="2531110" y="4171950"/>
            <a:ext cx="1698625" cy="834390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0810" y="4545965"/>
            <a:ext cx="432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zh-CN"/>
              <a:t>课程封面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9880" y="812165"/>
            <a:ext cx="110591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首先需要大家点击“进度”，查看课程考核比例，了解获得成绩办法；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线上考核项目一般为观看视频、做测验、参加考试等，成绩由各部分加权得到。考核比例即加权系数。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5" y="2231390"/>
            <a:ext cx="9516110" cy="44786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6582410" y="2439670"/>
            <a:ext cx="467360" cy="2933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82800" y="971550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778000" y="108140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1668145"/>
            <a:ext cx="7336155" cy="49517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635" y="1667510"/>
            <a:ext cx="7821295" cy="49523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6347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视频观看</a:t>
            </a:r>
            <a:endParaRPr lang="en-US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1575435"/>
            <a:ext cx="5702300" cy="495808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30" y="1574800"/>
            <a:ext cx="5932805" cy="49587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MH_Other_1"/>
          <p:cNvSpPr txBox="1">
            <a:spLocks noChangeArrowheads="1"/>
          </p:cNvSpPr>
          <p:nvPr/>
        </p:nvSpPr>
        <p:spPr bwMode="auto">
          <a:xfrm>
            <a:off x="820373" y="2971799"/>
            <a:ext cx="516731" cy="721519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MH_SubTitle_1"/>
          <p:cNvSpPr>
            <a:spLocks noChangeArrowheads="1"/>
          </p:cNvSpPr>
          <p:nvPr/>
        </p:nvSpPr>
        <p:spPr bwMode="auto">
          <a:xfrm>
            <a:off x="1489505" y="2842022"/>
            <a:ext cx="2858184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MH_Other_3"/>
          <p:cNvSpPr txBox="1">
            <a:spLocks noChangeArrowheads="1"/>
          </p:cNvSpPr>
          <p:nvPr/>
        </p:nvSpPr>
        <p:spPr bwMode="auto">
          <a:xfrm>
            <a:off x="820373" y="4006991"/>
            <a:ext cx="516731" cy="71979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MH_SubTitle_2"/>
          <p:cNvSpPr>
            <a:spLocks noChangeArrowheads="1"/>
          </p:cNvSpPr>
          <p:nvPr/>
        </p:nvSpPr>
        <p:spPr bwMode="auto">
          <a:xfrm>
            <a:off x="1489505" y="3877866"/>
            <a:ext cx="2858184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MH_Other_5"/>
          <p:cNvSpPr txBox="1">
            <a:spLocks noChangeArrowheads="1"/>
          </p:cNvSpPr>
          <p:nvPr/>
        </p:nvSpPr>
        <p:spPr bwMode="auto">
          <a:xfrm>
            <a:off x="820373" y="5041970"/>
            <a:ext cx="516731" cy="720655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MH_SubTitle_3"/>
          <p:cNvSpPr>
            <a:spLocks noChangeArrowheads="1"/>
          </p:cNvSpPr>
          <p:nvPr/>
        </p:nvSpPr>
        <p:spPr bwMode="auto">
          <a:xfrm>
            <a:off x="1489505" y="4912519"/>
            <a:ext cx="2858184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350" b="1" dirty="0" smtClean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提交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0569" y="2222466"/>
            <a:ext cx="191690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注意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5485" y="147320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05" y="859790"/>
            <a:ext cx="5055235" cy="587184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43432" y="8210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70175" y="147320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" y="2374265"/>
            <a:ext cx="11410950" cy="38671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1732915"/>
            <a:ext cx="9638030" cy="490029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165100" y="779780"/>
            <a:ext cx="118618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如果同学们在学习过程中遇到视频加载失败、任务点无法解锁等问题，可以在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右下角点击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在线客服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，联系在线客服进行解决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10665" y="1911350"/>
            <a:ext cx="993902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学习方式二：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使用手机端学习尔雅课程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19605" y="2275840"/>
            <a:ext cx="835215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学习方式一：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PC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端学习尔雅课程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01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24000" y="1245235"/>
            <a:ext cx="82016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在手机应用商店搜索下载学习通。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1、下载学习通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2385695"/>
            <a:ext cx="5048250" cy="2085975"/>
          </a:xfrm>
          <a:prstGeom prst="rect">
            <a:avLst/>
          </a:prstGeom>
          <a:ln w="38100">
            <a:noFill/>
          </a:ln>
        </p:spPr>
      </p:pic>
      <p:pic>
        <p:nvPicPr>
          <p:cNvPr id="4" name="图片 3" descr="微信图片_201903281529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060" y="3701415"/>
            <a:ext cx="881380" cy="450215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首次登录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815" y="1353185"/>
            <a:ext cx="2745105" cy="4881245"/>
          </a:xfrm>
          <a:prstGeom prst="rect">
            <a:avLst/>
          </a:prstGeom>
        </p:spPr>
      </p:pic>
      <p:pic>
        <p:nvPicPr>
          <p:cNvPr id="5" name="图片 4" descr="微信图片_20190827105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725" y="1353185"/>
            <a:ext cx="2745105" cy="4881245"/>
          </a:xfrm>
          <a:prstGeom prst="rect">
            <a:avLst/>
          </a:prstGeom>
        </p:spPr>
      </p:pic>
      <p:pic>
        <p:nvPicPr>
          <p:cNvPr id="6" name="图片 5" descr="微信图片_2019082710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070" y="1353185"/>
            <a:ext cx="2766060" cy="49187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88035" y="258191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点击我的界面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49525" y="1460500"/>
            <a:ext cx="351790" cy="3606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564255" y="5826125"/>
            <a:ext cx="390525" cy="4083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4660" y="258191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进入登录界面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965700" y="3930015"/>
            <a:ext cx="671830" cy="2241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12405" y="2581910"/>
            <a:ext cx="613410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新用户注册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9553575" y="274193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9553575" y="3171825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9553575" y="3564255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865360" y="2656205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输入手机号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获取验证码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设置密码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完善个人信息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610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输入学校全称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35" y="1362075"/>
            <a:ext cx="2707005" cy="4813935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30" y="1353185"/>
            <a:ext cx="2710815" cy="4822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48325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进行信息验证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8014970" y="272288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8014970" y="310261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8014970" y="355092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385175" y="2656205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学校全称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姓名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10" y="788035"/>
            <a:ext cx="3185795" cy="59474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26347" y="2844800"/>
            <a:ext cx="3965787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注意核对个人信息</a:t>
            </a:r>
            <a:endParaRPr lang="zh-CN" altLang="en-US" sz="26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6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9065" y="3476625"/>
            <a:ext cx="5339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登陆成功之后，点击最下面的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我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”,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再点击头像进入账号管理模块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注意核对个人信息。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320" y="788035"/>
            <a:ext cx="3195955" cy="59467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3" name="椭圆 2"/>
          <p:cNvSpPr/>
          <p:nvPr/>
        </p:nvSpPr>
        <p:spPr>
          <a:xfrm>
            <a:off x="7855527" y="6165273"/>
            <a:ext cx="694748" cy="569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354320" y="788035"/>
            <a:ext cx="963353" cy="789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02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选课与退课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选课操作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5270" y="896620"/>
            <a:ext cx="8025765" cy="1320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登录后，有两种入口均可进入课程列表。</a:t>
            </a:r>
            <a:endParaRPr lang="zh-CN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altLang="zh-CN" sz="266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66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进入课程后，点击右上角的+号，选择自选课程</a:t>
            </a:r>
            <a:endParaRPr lang="zh-CN" altLang="en-US" sz="266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860" y="2218690"/>
            <a:ext cx="7505065" cy="42856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选课操作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5270" y="896620"/>
            <a:ext cx="8025765" cy="50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66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点击课程右上角的报名按钮即可选课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90" y="1610360"/>
            <a:ext cx="6274435" cy="47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430770" y="3716655"/>
            <a:ext cx="5245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注意选课时间与限选要求</a:t>
            </a:r>
            <a:endParaRPr lang="zh-CN" altLang="en-US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退课操作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15" y="1163955"/>
            <a:ext cx="3747135" cy="4791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898005" y="2569210"/>
            <a:ext cx="3253105" cy="909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66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选中课程左滑，删除，即可退课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03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学习课程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01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登录平台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课程界面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点击课程封面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即可进入课程学习界面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可以看到课程内页有三个版块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820420"/>
            <a:ext cx="2997200" cy="58712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145" y="82105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更多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760" y="3340735"/>
            <a:ext cx="5596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查看课程时间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考试安排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考核标准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当前得分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en-US" altLang="zh-CN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475" y="271145"/>
            <a:ext cx="2788920" cy="41313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475" y="4632960"/>
            <a:ext cx="2788285" cy="21653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81216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088380" y="182372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65970" y="4632960"/>
            <a:ext cx="789305" cy="267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14587" y="2719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0435" y="3342005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145" y="803275"/>
            <a:ext cx="295656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5536565" y="180467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068" y="803275"/>
            <a:ext cx="290449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1830" y="343344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56742" y="814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54375" y="140843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如果视频无法打开，可转化成公网连接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7793" y="47768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2446020"/>
            <a:ext cx="6115685" cy="310959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8877935" y="523748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25" y="2310130"/>
            <a:ext cx="2117725" cy="33813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1417955"/>
            <a:ext cx="2503170" cy="51650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45" y="762000"/>
            <a:ext cx="2954655" cy="57683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50" y="761365"/>
            <a:ext cx="2865120" cy="57689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958215"/>
            <a:ext cx="2785745" cy="56953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44500" y="370395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查看结果--具体情况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9610" y="3205480"/>
            <a:ext cx="210502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477" y="30943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700" y="958215"/>
            <a:ext cx="2750185" cy="56959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530562" y="301498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章节任务点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9055" y="366966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任务点已完成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29055" y="3776345"/>
            <a:ext cx="257175" cy="247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50" y="838835"/>
            <a:ext cx="2921000" cy="5772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7115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任务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5575" y="333248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签到、作业、考试等内容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80" y="1029970"/>
            <a:ext cx="2647315" cy="56032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80" y="1029970"/>
            <a:ext cx="2647315" cy="56032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63762" y="2719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6850" y="333248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2045" y="2471420"/>
            <a:ext cx="2427605" cy="3797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030" y="1030605"/>
            <a:ext cx="2502535" cy="56032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9294495" y="4274820"/>
            <a:ext cx="2427605" cy="3797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88137" y="7480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在线客服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7825" y="1249680"/>
            <a:ext cx="11568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如果同学们在学习过程中遇到视频加载失败、任务点无法解锁等问题，可以在“我的”“设置”“建议与反馈”，联系在线客服进行解决。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、问题答疑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620" y="2193925"/>
            <a:ext cx="2157730" cy="444055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740" y="2193925"/>
            <a:ext cx="2141855" cy="443992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455" y="2193925"/>
            <a:ext cx="2126615" cy="44411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92175" y="984250"/>
            <a:ext cx="11322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打开浏览器，输入学校对应的网址，随后进入学校首页，点击登录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790" y="1506220"/>
            <a:ext cx="7885430" cy="5220970"/>
          </a:xfrm>
          <a:prstGeom prst="rect">
            <a:avLst/>
          </a:prstGeom>
          <a:noFill/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5075" y="1463675"/>
            <a:ext cx="804608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输入账号（学号）和密码（初始密码：</a:t>
            </a:r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123456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400" b="1" dirty="0">
              <a:solidFill>
                <a:srgbClr val="FFC000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34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555" y="2310765"/>
            <a:ext cx="7536180" cy="4147185"/>
          </a:xfrm>
          <a:prstGeom prst="rect">
            <a:avLst/>
          </a:prstGeom>
          <a:noFill/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421255" y="883920"/>
            <a:ext cx="760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注意：修改密码，添加邮箱、手机等信息</a:t>
            </a:r>
            <a:endParaRPr lang="zh-CN" altLang="en-US" sz="2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8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35" y="1617980"/>
            <a:ext cx="6361430" cy="5182235"/>
          </a:xfrm>
          <a:prstGeom prst="rect">
            <a:avLst/>
          </a:prstGeom>
          <a:noFill/>
          <a:ln w="38100">
            <a:solidFill>
              <a:srgbClr val="FEC101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70" y="1539875"/>
            <a:ext cx="5882005" cy="504952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0" y="840740"/>
            <a:ext cx="11684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进入个人空间，点击账号管理，在基本资料处核对个人信息。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zh-CN" altLang="zh-CN" sz="2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45" y="1540510"/>
            <a:ext cx="5408930" cy="49999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4" name="箭头: 右 8"/>
          <p:cNvSpPr/>
          <p:nvPr/>
        </p:nvSpPr>
        <p:spPr>
          <a:xfrm>
            <a:off x="1942465" y="2359660"/>
            <a:ext cx="441706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02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选课与退课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6080" y="971550"/>
            <a:ext cx="11028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点击右上角的添加课程，进入选课页面，点击“报名”按钮即可选课</a:t>
            </a:r>
            <a:endParaRPr lang="zh-CN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选课操作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" y="2816225"/>
            <a:ext cx="5385435" cy="27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040" y="2369185"/>
            <a:ext cx="5078095" cy="322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6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6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62.xml><?xml version="1.0" encoding="utf-8"?>
<p:tagLst xmlns:p="http://schemas.openxmlformats.org/presentationml/2006/main">
  <p:tag name="KSO_WM_DOC_GUID" val="{9b48e1a4-c6f9-4e59-a8c6-7d590d0c2f76}"/>
</p:tagLst>
</file>

<file path=ppt/tags/tag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包图主题2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B37C"/>
      </a:accent1>
      <a:accent2>
        <a:srgbClr val="F38B7C"/>
      </a:accent2>
      <a:accent3>
        <a:srgbClr val="E57598"/>
      </a:accent3>
      <a:accent4>
        <a:srgbClr val="D570DB"/>
      </a:accent4>
      <a:accent5>
        <a:srgbClr val="9470DB"/>
      </a:accent5>
      <a:accent6>
        <a:srgbClr val="7088DB"/>
      </a:accent6>
      <a:hlink>
        <a:srgbClr val="F3B37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35000">
              <a:schemeClr val="tx1">
                <a:lumMod val="95000"/>
                <a:lumOff val="5000"/>
              </a:schemeClr>
            </a:gs>
            <a:gs pos="100000">
              <a:schemeClr val="accent6">
                <a:lumMod val="75000"/>
              </a:schemeClr>
            </a:gs>
          </a:gsLst>
          <a:lin ang="18900000" scaled="0"/>
        </a:gradFill>
      </a:spPr>
      <a:bodyPr wrap="square" rtlCol="0" anchor="t">
        <a:spAutoFit/>
      </a:bodyPr>
      <a:lstStyle>
        <a:defPPr algn="ctr">
          <a:defRPr lang="en-US" altLang="zh-CN" sz="14400" dirty="0">
            <a:solidFill>
              <a:schemeClr val="bg1"/>
            </a:solidFill>
            <a:latin typeface="Century Gothic" panose="020B0502020202020204" charset="0"/>
            <a:ea typeface="Meiryo UI" panose="020B0604030504040204" charset="-128"/>
            <a:sym typeface="微软雅黑 Light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1263</Words>
  <Application>WPS 演示</Application>
  <PresentationFormat>宽屏</PresentationFormat>
  <Paragraphs>264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Arial</vt:lpstr>
      <vt:lpstr>宋体</vt:lpstr>
      <vt:lpstr>Wingdings</vt:lpstr>
      <vt:lpstr>Century Gothic</vt:lpstr>
      <vt:lpstr>Meiryo UI</vt:lpstr>
      <vt:lpstr>微软雅黑 Light</vt:lpstr>
      <vt:lpstr>微软雅黑</vt:lpstr>
      <vt:lpstr>黑体</vt:lpstr>
      <vt:lpstr>NumberOnly</vt:lpstr>
      <vt:lpstr>Arial</vt:lpstr>
      <vt:lpstr>Times New Roman</vt:lpstr>
      <vt:lpstr>华文琥珀</vt:lpstr>
      <vt:lpstr>Arial Unicode MS</vt:lpstr>
      <vt:lpstr>等线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免免</dc:creator>
  <cp:lastModifiedBy>Dablv</cp:lastModifiedBy>
  <cp:revision>277</cp:revision>
  <dcterms:created xsi:type="dcterms:W3CDTF">2017-07-22T16:04:00Z</dcterms:created>
  <dcterms:modified xsi:type="dcterms:W3CDTF">2019-08-28T07:08:53Z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  <property fmtid="{D5CDD505-2E9C-101B-9397-08002B2CF9AE}" pid="3" name="KSORubyTemplateID">
    <vt:lpwstr>2</vt:lpwstr>
  </property>
</Properties>
</file>