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318" r:id="rId3"/>
    <p:sldId id="510" r:id="rId5"/>
    <p:sldId id="452" r:id="rId6"/>
    <p:sldId id="463" r:id="rId7"/>
    <p:sldId id="473" r:id="rId8"/>
    <p:sldId id="502" r:id="rId9"/>
    <p:sldId id="482" r:id="rId10"/>
    <p:sldId id="488" r:id="rId11"/>
    <p:sldId id="505" r:id="rId12"/>
    <p:sldId id="504" r:id="rId13"/>
    <p:sldId id="507" r:id="rId14"/>
    <p:sldId id="585" r:id="rId15"/>
    <p:sldId id="506" r:id="rId16"/>
    <p:sldId id="513" r:id="rId17"/>
    <p:sldId id="515" r:id="rId18"/>
    <p:sldId id="545" r:id="rId19"/>
    <p:sldId id="563" r:id="rId20"/>
    <p:sldId id="521" r:id="rId21"/>
    <p:sldId id="590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2" r:id="rId30"/>
    <p:sldId id="533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C101"/>
    <a:srgbClr val="FFC000"/>
    <a:srgbClr val="01C1FF"/>
    <a:srgbClr val="020107"/>
    <a:srgbClr val="0987EB"/>
    <a:srgbClr val="FD9303"/>
    <a:srgbClr val="F9F9FA"/>
    <a:srgbClr val="484C5A"/>
    <a:srgbClr val="202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5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FEEBD-40B6-488C-A8CA-BFCDFA65EF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7212-17FA-43AA-85E3-2B6D03786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6BB6E-E7BA-4A70-904F-7DAF486B23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26EB0D8-D049-4A31-8F2D-814DBCEBC8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77D73C6-6C2F-48CB-8888-B8D11C5DB6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8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58620" y="2134553"/>
            <a:ext cx="8764905" cy="2893695"/>
            <a:chOff x="2612" y="3103"/>
            <a:chExt cx="13803" cy="4557"/>
          </a:xfrm>
        </p:grpSpPr>
        <p:sp>
          <p:nvSpPr>
            <p:cNvPr id="74" name="_3"/>
            <p:cNvSpPr/>
            <p:nvPr/>
          </p:nvSpPr>
          <p:spPr>
            <a:xfrm>
              <a:off x="2612" y="4254"/>
              <a:ext cx="13803" cy="145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尔雅网络通识课学习指南</a:t>
              </a:r>
              <a:endParaRPr lang="zh-CN" altLang="en-US" sz="5400" b="1" spc="1400" dirty="0"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98" y="3103"/>
              <a:ext cx="8004" cy="11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  <a:spcAft>
                  <a:spcPts val="600"/>
                </a:spcAft>
              </a:pPr>
              <a:endParaRPr lang="zh-CN" altLang="en-US" sz="2000" cap="all" dirty="0">
                <a:ln w="0"/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549" y="6794"/>
              <a:ext cx="4734" cy="86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_3"/>
            <p:cNvSpPr/>
            <p:nvPr/>
          </p:nvSpPr>
          <p:spPr>
            <a:xfrm>
              <a:off x="11788" y="6853"/>
              <a:ext cx="4256" cy="79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zh-CN" sz="2665" b="1" dirty="0">
                  <a:solidFill>
                    <a:srgbClr val="01C1FF"/>
                  </a:solidFill>
                  <a:latin typeface="微软雅黑" panose="020B0503020204020204" charset="-122"/>
                  <a:ea typeface="微软雅黑" panose="020B0503020204020204" charset="-122"/>
                </a:rPr>
                <a:t>陕西 教务</a:t>
              </a:r>
              <a:endPara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67" y="25454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MH_Other_1"/>
          <p:cNvSpPr txBox="1">
            <a:spLocks noChangeArrowheads="1"/>
          </p:cNvSpPr>
          <p:nvPr/>
        </p:nvSpPr>
        <p:spPr bwMode="auto">
          <a:xfrm>
            <a:off x="820373" y="2971799"/>
            <a:ext cx="516731" cy="721519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MH_SubTitle_1"/>
          <p:cNvSpPr>
            <a:spLocks noChangeArrowheads="1"/>
          </p:cNvSpPr>
          <p:nvPr/>
        </p:nvSpPr>
        <p:spPr bwMode="auto">
          <a:xfrm>
            <a:off x="1489505" y="2842022"/>
            <a:ext cx="2858184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MH_Other_3"/>
          <p:cNvSpPr txBox="1">
            <a:spLocks noChangeArrowheads="1"/>
          </p:cNvSpPr>
          <p:nvPr/>
        </p:nvSpPr>
        <p:spPr bwMode="auto">
          <a:xfrm>
            <a:off x="820373" y="4006991"/>
            <a:ext cx="516731" cy="71979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MH_SubTitle_2"/>
          <p:cNvSpPr>
            <a:spLocks noChangeArrowheads="1"/>
          </p:cNvSpPr>
          <p:nvPr/>
        </p:nvSpPr>
        <p:spPr bwMode="auto">
          <a:xfrm>
            <a:off x="1489505" y="3877866"/>
            <a:ext cx="2858184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MH_Other_5"/>
          <p:cNvSpPr txBox="1">
            <a:spLocks noChangeArrowheads="1"/>
          </p:cNvSpPr>
          <p:nvPr/>
        </p:nvSpPr>
        <p:spPr bwMode="auto">
          <a:xfrm>
            <a:off x="820373" y="5041970"/>
            <a:ext cx="516731" cy="720655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4950" b="1">
                <a:solidFill>
                  <a:srgbClr val="FEFFFF"/>
                </a:solidFill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kumimoji="0" lang="zh-CN" altLang="en-US" sz="4950" b="1">
              <a:solidFill>
                <a:srgbClr val="FE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MH_SubTitle_3"/>
          <p:cNvSpPr>
            <a:spLocks noChangeArrowheads="1"/>
          </p:cNvSpPr>
          <p:nvPr/>
        </p:nvSpPr>
        <p:spPr bwMode="auto">
          <a:xfrm>
            <a:off x="1489505" y="4912519"/>
            <a:ext cx="2858184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350" b="1" dirty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350" b="1" dirty="0" smtClean="0">
                <a:solidFill>
                  <a:srgbClr val="FFC000"/>
                </a:solidFill>
                <a:ea typeface="微软雅黑" panose="020B0503020204020204" charset="-122"/>
                <a:sym typeface="Arial" panose="020B0604020202020204" pitchFamily="34" charset="0"/>
              </a:rPr>
              <a:t>提交</a:t>
            </a:r>
            <a:endParaRPr kumimoji="0" lang="zh-CN" altLang="en-US" sz="1350" b="1" dirty="0">
              <a:solidFill>
                <a:srgbClr val="FFC000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0569" y="2222466"/>
            <a:ext cx="191690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注意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5485" y="147320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05" y="859790"/>
            <a:ext cx="5055235" cy="58718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43432" y="8210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0175" y="147320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2117725"/>
            <a:ext cx="10868025" cy="40195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5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MH_Other_2"/>
          <p:cNvSpPr>
            <a:spLocks noChangeArrowheads="1"/>
          </p:cNvSpPr>
          <p:nvPr/>
        </p:nvSpPr>
        <p:spPr bwMode="auto">
          <a:xfrm>
            <a:off x="188753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MH_Other_5"/>
          <p:cNvSpPr>
            <a:spLocks noChangeArrowheads="1"/>
          </p:cNvSpPr>
          <p:nvPr/>
        </p:nvSpPr>
        <p:spPr bwMode="auto">
          <a:xfrm>
            <a:off x="453310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charset="-122"/>
                <a:sym typeface="Arial" panose="020B0604020202020204" pitchFamily="34" charset="0"/>
              </a:rPr>
              <a:t>一旦进入考试，无论是否停留在考试页面，考试倒计时将不停歇进行，直至计时结束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MH_Other_6"/>
          <p:cNvSpPr>
            <a:spLocks noChangeArrowheads="1"/>
          </p:cNvSpPr>
          <p:nvPr/>
        </p:nvSpPr>
        <p:spPr bwMode="auto">
          <a:xfrm>
            <a:off x="3892935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MH_Other_7"/>
          <p:cNvSpPr>
            <a:spLocks noChangeArrowheads="1"/>
          </p:cNvSpPr>
          <p:nvPr/>
        </p:nvSpPr>
        <p:spPr bwMode="auto">
          <a:xfrm rot="16200000">
            <a:off x="7434187" y="3909627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MH_Other_8"/>
          <p:cNvSpPr>
            <a:spLocks noChangeArrowheads="1"/>
          </p:cNvSpPr>
          <p:nvPr/>
        </p:nvSpPr>
        <p:spPr bwMode="auto">
          <a:xfrm>
            <a:off x="7173912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endParaRPr kumimoji="0" lang="en-US" altLang="zh-CN" b="1">
              <a:solidFill>
                <a:schemeClr val="tx1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MH_Other_9"/>
          <p:cNvSpPr>
            <a:spLocks noChangeArrowheads="1"/>
          </p:cNvSpPr>
          <p:nvPr/>
        </p:nvSpPr>
        <p:spPr bwMode="auto">
          <a:xfrm>
            <a:off x="6561983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MH_Other_10"/>
          <p:cNvSpPr>
            <a:spLocks noChangeArrowheads="1"/>
          </p:cNvSpPr>
          <p:nvPr/>
        </p:nvSpPr>
        <p:spPr bwMode="auto">
          <a:xfrm>
            <a:off x="9827037" y="3592419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MH_SubTitle_4"/>
          <p:cNvSpPr>
            <a:spLocks noChangeArrowheads="1"/>
          </p:cNvSpPr>
          <p:nvPr/>
        </p:nvSpPr>
        <p:spPr bwMode="auto">
          <a:xfrm>
            <a:off x="9215851" y="2565401"/>
            <a:ext cx="1985551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  <a:endParaRPr kumimoji="0" lang="zh-CN" altLang="en-US" b="1" dirty="0">
              <a:solidFill>
                <a:srgbClr val="E85C4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MH_Other_11"/>
          <p:cNvSpPr>
            <a:spLocks noChangeArrowheads="1"/>
          </p:cNvSpPr>
          <p:nvPr/>
        </p:nvSpPr>
        <p:spPr bwMode="auto">
          <a:xfrm>
            <a:off x="9212023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MH_Other_7"/>
          <p:cNvSpPr>
            <a:spLocks noChangeArrowheads="1"/>
          </p:cNvSpPr>
          <p:nvPr/>
        </p:nvSpPr>
        <p:spPr bwMode="auto">
          <a:xfrm rot="16200000">
            <a:off x="2136871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4375" y="1087120"/>
            <a:ext cx="2917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</a:rPr>
              <a:t>考试</a:t>
            </a:r>
            <a:r>
              <a:rPr lang="zh-CN" altLang="en-US" sz="3000" b="1" dirty="0">
                <a:solidFill>
                  <a:srgbClr val="FF0000"/>
                </a:solidFill>
              </a:rPr>
              <a:t>中注意事项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5100" y="779780"/>
            <a:ext cx="118618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如果同学们在学习过程中遇到视频加载失败、任务点无法解锁等问题，可以在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右下角点击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在线客服</a:t>
            </a:r>
            <a:r>
              <a:rPr 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，联系在线客服进行解决。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20" y="1732915"/>
            <a:ext cx="8214995" cy="50742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36040" y="2089785"/>
            <a:ext cx="993902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学习方式二：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4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使用手机端学习尔雅课程</a:t>
            </a:r>
            <a:endParaRPr lang="zh-CN" altLang="zh-CN" sz="4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24000" y="1245235"/>
            <a:ext cx="82016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在手机应用商店搜索下载学习通。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1、下载学习通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935" y="577850"/>
            <a:ext cx="4744085" cy="6450330"/>
          </a:xfrm>
          <a:prstGeom prst="rect">
            <a:avLst/>
          </a:prstGeom>
        </p:spPr>
      </p:pic>
      <p:pic>
        <p:nvPicPr>
          <p:cNvPr id="6" name="图片 5" descr="C:\Users\xs\Desktop\超星学习通二维码.png超星学习通二维码"/>
          <p:cNvPicPr>
            <a:picLocks noChangeAspect="1"/>
          </p:cNvPicPr>
          <p:nvPr/>
        </p:nvPicPr>
        <p:blipFill rotWithShape="1">
          <a:blip r:embed="rId5"/>
          <a:srcRect l="-3477" t="1542" r="-2855" b="1298"/>
          <a:stretch>
            <a:fillRect/>
          </a:stretch>
        </p:blipFill>
        <p:spPr>
          <a:xfrm>
            <a:off x="4491974" y="2104565"/>
            <a:ext cx="3690125" cy="32801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81975" y="1759585"/>
            <a:ext cx="34702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①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Appstore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或安卓应用市场搜索下载“学习通”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② 微信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扫描二维码下载安装学习通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1C1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APP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1C1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首次登录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590" y="1467485"/>
            <a:ext cx="2745105" cy="488124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 descr="微信图片_20190827105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995" y="1448435"/>
            <a:ext cx="2766060" cy="49187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1759585" y="267716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进入登录界面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460625" y="4025265"/>
            <a:ext cx="671830" cy="2241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31230" y="2677160"/>
            <a:ext cx="613410" cy="19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新用户注册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8134350" y="2818765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134350" y="324866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8134350" y="364109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446135" y="2733040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输入手机号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获取验证码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en-US" altLang="zh-CN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设置密码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8770" y="851535"/>
            <a:ext cx="24955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完善个人信息</a:t>
            </a:r>
            <a:endParaRPr lang="zh-CN" altLang="en-US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7610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输入学校全称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35" y="1362075"/>
            <a:ext cx="2707005" cy="4813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1" name="图片 1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30" y="1353185"/>
            <a:ext cx="2710815" cy="482282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648325" y="2611120"/>
            <a:ext cx="613410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sym typeface="微软雅黑 Light" panose="020B0502040204020203" pitchFamily="34" charset="-122"/>
              </a:rPr>
              <a:t>进行信息验证</a:t>
            </a:r>
            <a:endParaRPr lang="zh-CN" altLang="en-US" sz="2400" dirty="0">
              <a:solidFill>
                <a:schemeClr val="bg1"/>
              </a:solidFill>
              <a:latin typeface="+mn-ea"/>
              <a:sym typeface="微软雅黑 Light" panose="020B0502040204020203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014970" y="272288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8014970" y="310261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8014970" y="3550920"/>
            <a:ext cx="311785" cy="136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385175" y="2656205"/>
            <a:ext cx="130556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35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0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学校全称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学号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ctr"/>
            <a:endParaRPr lang="en-US" altLang="zh-CN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  <a:p>
            <a:pPr algn="l"/>
            <a:r>
              <a:rPr lang="zh-CN" altLang="en-US" sz="1400" dirty="0">
                <a:solidFill>
                  <a:schemeClr val="tx1"/>
                </a:solidFill>
                <a:latin typeface="+mn-ea"/>
                <a:sym typeface="微软雅黑 Light" panose="020B0502040204020203" pitchFamily="34" charset="-122"/>
              </a:rPr>
              <a:t>姓名</a:t>
            </a:r>
            <a:endParaRPr lang="zh-CN" altLang="en-US" sz="1400" dirty="0">
              <a:solidFill>
                <a:schemeClr val="tx1"/>
              </a:solidFill>
              <a:latin typeface="+mn-ea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75827" y="780415"/>
            <a:ext cx="3965787" cy="91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注意核对个人信息</a:t>
            </a:r>
            <a:endParaRPr lang="zh-CN" altLang="en-US" sz="266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66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0" y="1266190"/>
            <a:ext cx="12938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登陆成功之后，点击最下面的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我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”,</a:t>
            </a:r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再点击头像进入账号管理模块，注意核对个人信息。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zh-CN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如果学号信息不正确,点击学号/工号处填写学校名称及学号，点击“确定”进行认证。</a:t>
            </a:r>
            <a:endParaRPr lang="zh-CN" altLang="zh-CN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2、登录学习通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10" y="2096770"/>
            <a:ext cx="2322830" cy="434467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8591550" y="2999740"/>
            <a:ext cx="1790065" cy="378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865" b="1">
                <a:ln>
                  <a:noFill/>
                </a:ln>
                <a:solidFill>
                  <a:schemeClr val="tx1"/>
                </a:solidFill>
              </a:rPr>
              <a:t>输入学校名称</a:t>
            </a:r>
            <a:endParaRPr lang="zh-CN" altLang="en-US" sz="1865" b="1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90915" y="3444875"/>
            <a:ext cx="1790700" cy="378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865" b="1">
                <a:ln>
                  <a:noFill/>
                </a:ln>
                <a:solidFill>
                  <a:schemeClr val="tx1"/>
                </a:solidFill>
              </a:rPr>
              <a:t>输入学号</a:t>
            </a:r>
            <a:r>
              <a:rPr lang="en-US" altLang="zh-CN" sz="1865" b="1">
                <a:ln>
                  <a:noFill/>
                </a:ln>
                <a:solidFill>
                  <a:schemeClr val="tx1"/>
                </a:solidFill>
              </a:rPr>
              <a:t>/</a:t>
            </a:r>
            <a:r>
              <a:rPr lang="zh-CN" altLang="en-US" sz="1865" b="1">
                <a:ln>
                  <a:noFill/>
                </a:ln>
                <a:solidFill>
                  <a:schemeClr val="tx1"/>
                </a:solidFill>
              </a:rPr>
              <a:t>工号</a:t>
            </a:r>
            <a:endParaRPr lang="zh-CN" altLang="en-US" sz="1865" b="1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90915" y="4230370"/>
            <a:ext cx="1686560" cy="3784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865" b="1">
                <a:ln>
                  <a:noFill/>
                </a:ln>
                <a:solidFill>
                  <a:schemeClr val="tx1"/>
                </a:solidFill>
              </a:rPr>
              <a:t>点击确定</a:t>
            </a:r>
            <a:endParaRPr lang="zh-CN" altLang="en-US" sz="1865" b="1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96035" y="2490470"/>
            <a:ext cx="601345" cy="509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035" y="2096770"/>
            <a:ext cx="2442845" cy="43440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3" name="椭圆 2"/>
          <p:cNvSpPr/>
          <p:nvPr/>
        </p:nvSpPr>
        <p:spPr>
          <a:xfrm>
            <a:off x="3210560" y="6032500"/>
            <a:ext cx="432435" cy="408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96035" y="2353310"/>
            <a:ext cx="622300" cy="6464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1825" y="2096770"/>
            <a:ext cx="2442845" cy="434467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21" name="矩形 20"/>
          <p:cNvSpPr/>
          <p:nvPr/>
        </p:nvSpPr>
        <p:spPr>
          <a:xfrm>
            <a:off x="4441190" y="4124325"/>
            <a:ext cx="2442210" cy="5905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 bldLvl="0" animBg="1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06400" y="773430"/>
            <a:ext cx="10678160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登录后，有两种入口均可进入课程列表。</a:t>
            </a:r>
            <a:endParaRPr lang="zh-CN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方法一：首页——我的课程；</a:t>
            </a:r>
            <a:r>
              <a:rPr lang="en-US" alt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66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方法二：我——课程。</a:t>
            </a:r>
            <a:endParaRPr lang="zh-CN" altLang="en-US" sz="2665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835" y="1685290"/>
            <a:ext cx="8658860" cy="49714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20240" y="2174240"/>
            <a:ext cx="8352155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学习方式一：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使用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PC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 Light" panose="020B0502040204020203" pitchFamily="34" charset="-122"/>
              </a:rPr>
              <a:t>端学习尔雅课程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课程界面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点击课程封面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即可进入课程学习界面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可以看到课程内页有三个版块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820420"/>
            <a:ext cx="2997200" cy="58712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6145" y="82105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更多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760" y="3340735"/>
            <a:ext cx="5596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查看课程时间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考试安排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考核标准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当前得分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en-US" altLang="zh-CN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75" y="271145"/>
            <a:ext cx="2788920" cy="413131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475" y="4632960"/>
            <a:ext cx="2788285" cy="21653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812165"/>
            <a:ext cx="289052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088380" y="182372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665970" y="4632960"/>
            <a:ext cx="789305" cy="267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14587" y="2719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40435" y="3342005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45" y="803275"/>
            <a:ext cx="295656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5536565" y="180467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068" y="803275"/>
            <a:ext cx="2904490" cy="58699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71830" y="343344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56742" y="81470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54375" y="140843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如果视频无法打开，可转化成公网连接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7793" y="47768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2446020"/>
            <a:ext cx="6115685" cy="310959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8877935" y="5237480"/>
            <a:ext cx="64770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8525" y="2310130"/>
            <a:ext cx="2117725" cy="33813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00" y="1417955"/>
            <a:ext cx="2503170" cy="51650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40037" y="26911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39825" y="3332480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开始答题</a:t>
            </a:r>
            <a:r>
              <a:rPr lang="en-US" altLang="zh-CN" sz="2400" b="1">
                <a:solidFill>
                  <a:schemeClr val="bg1"/>
                </a:solidFill>
              </a:rPr>
              <a:t>--</a:t>
            </a:r>
            <a:r>
              <a:rPr lang="zh-CN" altLang="en-US" sz="2400" b="1">
                <a:solidFill>
                  <a:schemeClr val="bg1"/>
                </a:solidFill>
              </a:rPr>
              <a:t>提交作业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445" y="762000"/>
            <a:ext cx="2954655" cy="576834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0" y="761365"/>
            <a:ext cx="2865120" cy="576897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958215"/>
            <a:ext cx="2785745" cy="56953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44500" y="370395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查看结果--具体情况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9610" y="3205480"/>
            <a:ext cx="210502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477" y="3094355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测验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700" y="958215"/>
            <a:ext cx="2750185" cy="56959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530562" y="30149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章节任务点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29055" y="3669665"/>
            <a:ext cx="559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buClrTx/>
              <a:buSzTx/>
              <a:buFontTx/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任务点已完成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29055" y="3776345"/>
            <a:ext cx="257175" cy="247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838835"/>
            <a:ext cx="2921000" cy="577215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97062" y="84328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考试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250" y="134493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需符合考试时间及考试条件方能才加考试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15" y="2005330"/>
            <a:ext cx="2635885" cy="4686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288415" y="3119120"/>
            <a:ext cx="2427605" cy="3797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0" y="1991995"/>
            <a:ext cx="2634615" cy="468693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230" y="2005330"/>
            <a:ext cx="2620645" cy="466090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8894445" y="5798820"/>
            <a:ext cx="1332865" cy="2946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15965" y="2105660"/>
            <a:ext cx="1059815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88137" y="74803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在线客服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7825" y="1249680"/>
            <a:ext cx="11568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如果同学们在学习过程中遇到视频加载失败、任务点无法解锁等问题，可以在“我的”“设置”“帮助中心”，联系在线客服进行解决。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、问题答疑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545" y="2259965"/>
            <a:ext cx="2443480" cy="43453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05" y="2259965"/>
            <a:ext cx="2448560" cy="43541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910" y="2259965"/>
            <a:ext cx="2442210" cy="43446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4679950" y="4562475"/>
            <a:ext cx="2294255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68475" y="4956175"/>
            <a:ext cx="2294255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92175" y="984250"/>
            <a:ext cx="113220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打开浏览器，输入学校官网网址：	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http://nwsuaf.fanya.chaoxing.com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，随后点击下方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78610" y="2215515"/>
            <a:ext cx="9152890" cy="39287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4587" y="7620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5205" y="831215"/>
            <a:ext cx="94875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solidFill>
                  <a:schemeClr val="bg1"/>
                </a:solidFill>
                <a:sym typeface="+mn-ea"/>
              </a:rPr>
              <a:t>首次登录账号为学生学号，默认密码：</a:t>
            </a:r>
            <a:r>
              <a:rPr lang="en-US" sz="2800" b="1" dirty="0">
                <a:solidFill>
                  <a:schemeClr val="bg1"/>
                </a:solidFill>
                <a:sym typeface="+mn-ea"/>
              </a:rPr>
              <a:t>s654321s</a:t>
            </a:r>
            <a:endParaRPr sz="2800" b="1" dirty="0">
              <a:solidFill>
                <a:schemeClr val="bg1"/>
              </a:solidFill>
              <a:sym typeface="+mn-ea"/>
            </a:endParaRPr>
          </a:p>
          <a:p>
            <a:r>
              <a:rPr sz="2800" b="1" dirty="0">
                <a:solidFill>
                  <a:schemeClr val="bg1"/>
                </a:solidFill>
                <a:sym typeface="+mn-ea"/>
              </a:rPr>
              <a:t>若修改过密码则为自己修改过的密码。</a:t>
            </a:r>
            <a:endParaRPr sz="2800" b="1" dirty="0">
              <a:solidFill>
                <a:schemeClr val="bg1"/>
              </a:solidFill>
              <a:sym typeface="+mn-ea"/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735" y="2153285"/>
            <a:ext cx="6661150" cy="42672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70" y="1539875"/>
            <a:ext cx="5882005" cy="504952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0" y="840740"/>
            <a:ext cx="11684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进入个人空间，点击账号管理，在基本资料处核对个人信息。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endParaRPr lang="zh-CN" altLang="zh-CN" sz="2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" y="1540510"/>
            <a:ext cx="5408930" cy="499999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sp>
        <p:nvSpPr>
          <p:cNvPr id="4" name="箭头: 右 8"/>
          <p:cNvSpPr/>
          <p:nvPr/>
        </p:nvSpPr>
        <p:spPr>
          <a:xfrm>
            <a:off x="1942465" y="2359660"/>
            <a:ext cx="441706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705273" y="75988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登录平台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90" y="1765300"/>
            <a:ext cx="8262620" cy="49841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3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97510" y="812165"/>
            <a:ext cx="12275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在课程模块下，可以看到课程时间。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304800"/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“课程封面”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，即可进入课程学习界面。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 234"/>
          <p:cNvSpPr/>
          <p:nvPr/>
        </p:nvSpPr>
        <p:spPr>
          <a:xfrm rot="10800000">
            <a:off x="2531110" y="3462020"/>
            <a:ext cx="2854960" cy="963295"/>
          </a:xfrm>
          <a:custGeom>
            <a:avLst/>
            <a:gdLst>
              <a:gd name="connsiteX0" fmla="*/ 153754 w 935330"/>
              <a:gd name="connsiteY0" fmla="*/ 0 h 460000"/>
              <a:gd name="connsiteX1" fmla="*/ 781576 w 935330"/>
              <a:gd name="connsiteY1" fmla="*/ 0 h 460000"/>
              <a:gd name="connsiteX2" fmla="*/ 935330 w 935330"/>
              <a:gd name="connsiteY2" fmla="*/ 153754 h 460000"/>
              <a:gd name="connsiteX3" fmla="*/ 781576 w 935330"/>
              <a:gd name="connsiteY3" fmla="*/ 307508 h 460000"/>
              <a:gd name="connsiteX4" fmla="*/ 295997 w 935330"/>
              <a:gd name="connsiteY4" fmla="*/ 307508 h 460000"/>
              <a:gd name="connsiteX5" fmla="*/ 99282 w 935330"/>
              <a:gd name="connsiteY5" fmla="*/ 460000 h 460000"/>
              <a:gd name="connsiteX6" fmla="*/ 209707 w 935330"/>
              <a:gd name="connsiteY6" fmla="*/ 307508 h 460000"/>
              <a:gd name="connsiteX7" fmla="*/ 153754 w 935330"/>
              <a:gd name="connsiteY7" fmla="*/ 307508 h 460000"/>
              <a:gd name="connsiteX8" fmla="*/ 0 w 935330"/>
              <a:gd name="connsiteY8" fmla="*/ 153754 h 460000"/>
              <a:gd name="connsiteX9" fmla="*/ 153754 w 935330"/>
              <a:gd name="connsiteY9" fmla="*/ 0 h 4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5330" h="460000">
                <a:moveTo>
                  <a:pt x="153754" y="0"/>
                </a:moveTo>
                <a:lnTo>
                  <a:pt x="781576" y="0"/>
                </a:lnTo>
                <a:cubicBezTo>
                  <a:pt x="866492" y="0"/>
                  <a:pt x="935330" y="68838"/>
                  <a:pt x="935330" y="153754"/>
                </a:cubicBezTo>
                <a:cubicBezTo>
                  <a:pt x="935330" y="238670"/>
                  <a:pt x="866492" y="307508"/>
                  <a:pt x="781576" y="307508"/>
                </a:cubicBezTo>
                <a:lnTo>
                  <a:pt x="295997" y="307508"/>
                </a:lnTo>
                <a:lnTo>
                  <a:pt x="99282" y="460000"/>
                </a:lnTo>
                <a:lnTo>
                  <a:pt x="209707" y="307508"/>
                </a:lnTo>
                <a:lnTo>
                  <a:pt x="153754" y="307508"/>
                </a:lnTo>
                <a:cubicBezTo>
                  <a:pt x="68838" y="307508"/>
                  <a:pt x="0" y="238670"/>
                  <a:pt x="0" y="153754"/>
                </a:cubicBezTo>
                <a:cubicBezTo>
                  <a:pt x="0" y="68838"/>
                  <a:pt x="68838" y="0"/>
                  <a:pt x="1537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324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04160" y="3863975"/>
            <a:ext cx="432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点击</a:t>
            </a:r>
            <a:r>
              <a:rPr lang="en-US" altLang="zh-CN" sz="2400"/>
              <a:t>“</a:t>
            </a:r>
            <a:r>
              <a:rPr lang="zh-CN" altLang="zh-CN" sz="2400"/>
              <a:t>课程封面</a:t>
            </a:r>
            <a:r>
              <a:rPr lang="en-US" altLang="zh-CN" sz="2400"/>
              <a:t>”</a:t>
            </a:r>
            <a:endParaRPr lang="en-US" altLang="zh-CN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09880" y="812165"/>
            <a:ext cx="110591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首先需要大家点击“进度”，查看课程考核比例，了解获得成绩办法；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线上考核项目一般为观看视频、做测验、参加考试等，成绩由各部分加权得到。考核比例即加权系数。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endParaRPr lang="en-US" altLang="zh-CN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830" y="2129155"/>
            <a:ext cx="8954770" cy="46869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5682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章节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82800" y="971550"/>
            <a:ext cx="323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sym typeface="+mn-ea"/>
              </a:rPr>
              <a:t>必须完成的任务点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endParaRPr lang="zh-CN" altLang="en-US" sz="2400">
              <a:solidFill>
                <a:schemeClr val="bg1"/>
              </a:solidFill>
              <a:sym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778000" y="108140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" y="1668145"/>
            <a:ext cx="7336155" cy="49517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635" y="1667510"/>
            <a:ext cx="7821295" cy="49523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55390"/>
            <a:ext cx="12364556" cy="516200"/>
            <a:chOff x="1" y="140732"/>
            <a:chExt cx="12858749" cy="536832"/>
          </a:xfrm>
        </p:grpSpPr>
        <p:sp>
          <p:nvSpPr>
            <p:cNvPr id="8" name="任意多边形 30"/>
            <p:cNvSpPr/>
            <p:nvPr>
              <p:custDataLst>
                <p:tags r:id="rId2"/>
              </p:custDataLst>
            </p:nvPr>
          </p:nvSpPr>
          <p:spPr>
            <a:xfrm>
              <a:off x="733423" y="646282"/>
              <a:ext cx="12125327" cy="31282"/>
            </a:xfrm>
            <a:custGeom>
              <a:avLst/>
              <a:gdLst>
                <a:gd name="connsiteX0" fmla="*/ 0 w 12125327"/>
                <a:gd name="connsiteY0" fmla="*/ 0 h 31282"/>
                <a:gd name="connsiteX1" fmla="*/ 12125327 w 12125327"/>
                <a:gd name="connsiteY1" fmla="*/ 0 h 31282"/>
                <a:gd name="connsiteX2" fmla="*/ 12125327 w 12125327"/>
                <a:gd name="connsiteY2" fmla="*/ 31282 h 31282"/>
                <a:gd name="connsiteX3" fmla="*/ 17139 w 12125327"/>
                <a:gd name="connsiteY3" fmla="*/ 31282 h 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5327" h="31282">
                  <a:moveTo>
                    <a:pt x="0" y="0"/>
                  </a:moveTo>
                  <a:lnTo>
                    <a:pt x="12125327" y="0"/>
                  </a:lnTo>
                  <a:lnTo>
                    <a:pt x="12125327" y="31282"/>
                  </a:lnTo>
                  <a:lnTo>
                    <a:pt x="17139" y="312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31"/>
            <p:cNvSpPr/>
            <p:nvPr>
              <p:custDataLst>
                <p:tags r:id="rId3"/>
              </p:custDataLst>
            </p:nvPr>
          </p:nvSpPr>
          <p:spPr>
            <a:xfrm>
              <a:off x="1" y="140732"/>
              <a:ext cx="577217" cy="536832"/>
            </a:xfrm>
            <a:custGeom>
              <a:avLst/>
              <a:gdLst>
                <a:gd name="connsiteX0" fmla="*/ 284734 w 577217"/>
                <a:gd name="connsiteY0" fmla="*/ 0 h 536832"/>
                <a:gd name="connsiteX1" fmla="*/ 577217 w 577217"/>
                <a:gd name="connsiteY1" fmla="*/ 536832 h 536832"/>
                <a:gd name="connsiteX2" fmla="*/ 0 w 577217"/>
                <a:gd name="connsiteY2" fmla="*/ 536832 h 536832"/>
                <a:gd name="connsiteX3" fmla="*/ 0 w 577217"/>
                <a:gd name="connsiteY3" fmla="*/ 184 h 53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217" h="536832">
                  <a:moveTo>
                    <a:pt x="284734" y="0"/>
                  </a:moveTo>
                  <a:lnTo>
                    <a:pt x="577217" y="536832"/>
                  </a:lnTo>
                  <a:lnTo>
                    <a:pt x="0" y="53683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dirty="0">
                <a:solidFill>
                  <a:srgbClr val="7EC234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Content Placeholder 2"/>
            <p:cNvSpPr txBox="1"/>
            <p:nvPr/>
          </p:nvSpPr>
          <p:spPr>
            <a:xfrm>
              <a:off x="608929" y="260554"/>
              <a:ext cx="4623995" cy="31962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35868" y="4205393"/>
            <a:ext cx="4147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点击确定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706120" y="62230"/>
            <a:ext cx="397383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课程学习</a:t>
            </a:r>
            <a:endParaRPr lang="zh-CN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347" y="971550"/>
            <a:ext cx="396578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zh-CN" sz="2665" b="1" dirty="0">
                <a:solidFill>
                  <a:srgbClr val="01C1FF"/>
                </a:solidFill>
                <a:latin typeface="微软雅黑" panose="020B0503020204020204" charset="-122"/>
                <a:ea typeface="微软雅黑" panose="020B0503020204020204" charset="-122"/>
              </a:rPr>
              <a:t>视频观看</a:t>
            </a:r>
            <a:endParaRPr lang="en-US" altLang="zh-CN" sz="2665" b="1" dirty="0">
              <a:solidFill>
                <a:srgbClr val="01C1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" y="1575435"/>
            <a:ext cx="5702300" cy="4958080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230" y="1574800"/>
            <a:ext cx="5932805" cy="4958715"/>
          </a:xfrm>
          <a:prstGeom prst="rect">
            <a:avLst/>
          </a:prstGeom>
          <a:ln w="38100">
            <a:solidFill>
              <a:srgbClr val="FEC10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KSO_WM_UNIT_PLACING_PICTURE_USER_VIEWPORT" val="{&quot;height&quot;:8240,&quot;width&quot;:19200}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53.xml><?xml version="1.0" encoding="utf-8"?>
<p:tagLst xmlns:p="http://schemas.openxmlformats.org/presentationml/2006/main">
  <p:tag name="KSO_WM_DOC_GUID" val="{9b48e1a4-c6f9-4e59-a8c6-7d590d0c2f76}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包图主题2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B37C"/>
      </a:accent1>
      <a:accent2>
        <a:srgbClr val="F38B7C"/>
      </a:accent2>
      <a:accent3>
        <a:srgbClr val="E57598"/>
      </a:accent3>
      <a:accent4>
        <a:srgbClr val="D570DB"/>
      </a:accent4>
      <a:accent5>
        <a:srgbClr val="9470DB"/>
      </a:accent5>
      <a:accent6>
        <a:srgbClr val="7088DB"/>
      </a:accent6>
      <a:hlink>
        <a:srgbClr val="F3B37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gradFill>
          <a:gsLst>
            <a:gs pos="35000">
              <a:schemeClr val="tx1">
                <a:lumMod val="95000"/>
                <a:lumOff val="5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0"/>
        </a:gradFill>
      </a:spPr>
      <a:bodyPr wrap="square" rtlCol="0" anchor="t">
        <a:spAutoFit/>
      </a:bodyPr>
      <a:lstStyle>
        <a:defPPr algn="ctr">
          <a:defRPr lang="en-US" altLang="zh-CN" sz="14400" dirty="0">
            <a:solidFill>
              <a:schemeClr val="bg1"/>
            </a:solidFill>
            <a:latin typeface="Century Gothic" panose="020B0502020202020204" charset="0"/>
            <a:ea typeface="Meiryo UI" panose="020B0604030504040204" charset="-128"/>
            <a:sym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1337</Words>
  <Application>WPS 演示</Application>
  <PresentationFormat>宽屏</PresentationFormat>
  <Paragraphs>232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Century Gothic</vt:lpstr>
      <vt:lpstr>Meiryo UI</vt:lpstr>
      <vt:lpstr>Yu Gothic UI</vt:lpstr>
      <vt:lpstr>微软雅黑 Light</vt:lpstr>
      <vt:lpstr>微软雅黑</vt:lpstr>
      <vt:lpstr>Arial</vt:lpstr>
      <vt:lpstr>Times New Roman</vt:lpstr>
      <vt:lpstr>Arial Unicode MS</vt:lpstr>
      <vt:lpstr>等线</vt:lpstr>
      <vt:lpstr>Calibri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免免</dc:creator>
  <cp:lastModifiedBy>Dablv</cp:lastModifiedBy>
  <cp:revision>344</cp:revision>
  <dcterms:created xsi:type="dcterms:W3CDTF">2017-07-22T16:04:00Z</dcterms:created>
  <dcterms:modified xsi:type="dcterms:W3CDTF">2021-03-16T01:40:26Z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RubyTemplateID">
    <vt:lpwstr>2</vt:lpwstr>
  </property>
  <property fmtid="{D5CDD505-2E9C-101B-9397-08002B2CF9AE}" pid="4" name="ICV">
    <vt:lpwstr>7A8C1AA38EDF4E7680C99B6D749AF408</vt:lpwstr>
  </property>
</Properties>
</file>