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4"/>
  </p:handoutMasterIdLst>
  <p:sldIdLst>
    <p:sldId id="318" r:id="rId3"/>
    <p:sldId id="510" r:id="rId5"/>
    <p:sldId id="452" r:id="rId6"/>
    <p:sldId id="463" r:id="rId7"/>
    <p:sldId id="602" r:id="rId8"/>
    <p:sldId id="603" r:id="rId9"/>
    <p:sldId id="473" r:id="rId10"/>
    <p:sldId id="502" r:id="rId11"/>
    <p:sldId id="482" r:id="rId12"/>
    <p:sldId id="488" r:id="rId13"/>
    <p:sldId id="505" r:id="rId14"/>
    <p:sldId id="504" r:id="rId15"/>
    <p:sldId id="507" r:id="rId16"/>
    <p:sldId id="585" r:id="rId17"/>
    <p:sldId id="506" r:id="rId18"/>
    <p:sldId id="513" r:id="rId19"/>
    <p:sldId id="515" r:id="rId20"/>
    <p:sldId id="545" r:id="rId21"/>
    <p:sldId id="563" r:id="rId22"/>
    <p:sldId id="604" r:id="rId23"/>
    <p:sldId id="590" r:id="rId24"/>
    <p:sldId id="524" r:id="rId25"/>
    <p:sldId id="525" r:id="rId26"/>
    <p:sldId id="526" r:id="rId27"/>
    <p:sldId id="527" r:id="rId28"/>
    <p:sldId id="528" r:id="rId29"/>
    <p:sldId id="529" r:id="rId30"/>
    <p:sldId id="530" r:id="rId31"/>
    <p:sldId id="532" r:id="rId32"/>
    <p:sldId id="533" r:id="rId33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C101"/>
    <a:srgbClr val="FFC000"/>
    <a:srgbClr val="01C1FF"/>
    <a:srgbClr val="020107"/>
    <a:srgbClr val="0987EB"/>
    <a:srgbClr val="FD9303"/>
    <a:srgbClr val="F9F9FA"/>
    <a:srgbClr val="484C5A"/>
    <a:srgbClr val="202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4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58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FEEBD-40B6-488C-A8CA-BFCDFA65EF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A7212-17FA-43AA-85E3-2B6D037860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6BB6E-E7BA-4A70-904F-7DAF486B23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D26EB0D8-D049-4A31-8F2D-814DBCEBC8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A77D73C6-6C2F-48CB-8888-B8D11C5DB6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6.png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7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8.png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5.png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6.pn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image" Target="../media/image37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9.png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58620" y="2134553"/>
            <a:ext cx="8764905" cy="2893695"/>
            <a:chOff x="2612" y="3103"/>
            <a:chExt cx="13803" cy="4557"/>
          </a:xfrm>
        </p:grpSpPr>
        <p:sp>
          <p:nvSpPr>
            <p:cNvPr id="74" name="_3"/>
            <p:cNvSpPr/>
            <p:nvPr/>
          </p:nvSpPr>
          <p:spPr>
            <a:xfrm>
              <a:off x="2612" y="4254"/>
              <a:ext cx="13803" cy="145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尔雅网络通识课学习指南</a:t>
              </a:r>
              <a:endParaRPr lang="zh-CN" altLang="en-US" sz="5400" b="1" spc="1400" dirty="0"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598" y="3103"/>
              <a:ext cx="8004" cy="11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  <a:spcAft>
                  <a:spcPts val="600"/>
                </a:spcAft>
              </a:pPr>
              <a:endParaRPr lang="zh-CN" altLang="en-US" sz="2000" cap="all" dirty="0">
                <a:ln w="0"/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1549" y="6794"/>
              <a:ext cx="4734" cy="86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_3"/>
            <p:cNvSpPr/>
            <p:nvPr/>
          </p:nvSpPr>
          <p:spPr>
            <a:xfrm>
              <a:off x="11788" y="6853"/>
              <a:ext cx="4256" cy="79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2665" b="1" dirty="0">
                  <a:solidFill>
                    <a:srgbClr val="01C1FF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</a:t>
              </a:r>
              <a:r>
                <a:rPr lang="zh-CN" altLang="zh-CN" sz="2665" b="1" dirty="0">
                  <a:solidFill>
                    <a:srgbClr val="01C1FF"/>
                  </a:solidFill>
                  <a:latin typeface="微软雅黑" panose="020B0503020204020204" charset="-122"/>
                  <a:ea typeface="微软雅黑" panose="020B0503020204020204" charset="-122"/>
                </a:rPr>
                <a:t>陕西 教务</a:t>
              </a:r>
              <a:endPara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67" y="254544"/>
            <a:ext cx="2030965" cy="8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735868" y="42053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85682" y="97155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章节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082800" y="971550"/>
            <a:ext cx="3234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必须完成的任务点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endParaRPr lang="zh-CN" altLang="en-US" sz="2400">
              <a:solidFill>
                <a:schemeClr val="bg1"/>
              </a:solidFill>
              <a:sym typeface="+mn-ea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778000" y="1081405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50" y="1668145"/>
            <a:ext cx="7336155" cy="495173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635" y="1667510"/>
            <a:ext cx="7821295" cy="495236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735868" y="42053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26347" y="97155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视频观看</a:t>
            </a:r>
            <a:endParaRPr lang="en-US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75" y="1575435"/>
            <a:ext cx="5702300" cy="495808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230" y="1574800"/>
            <a:ext cx="5932805" cy="495871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MH_Other_1"/>
          <p:cNvSpPr txBox="1">
            <a:spLocks noChangeArrowheads="1"/>
          </p:cNvSpPr>
          <p:nvPr/>
        </p:nvSpPr>
        <p:spPr bwMode="auto">
          <a:xfrm>
            <a:off x="820373" y="2971799"/>
            <a:ext cx="516731" cy="721519"/>
          </a:xfrm>
          <a:prstGeom prst="rect">
            <a:avLst/>
          </a:prstGeom>
          <a:solidFill>
            <a:srgbClr val="82DE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4950" b="1">
                <a:solidFill>
                  <a:srgbClr val="FEFFFF"/>
                </a:solidFill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kumimoji="0" lang="zh-CN" altLang="en-US" sz="4950" b="1">
              <a:solidFill>
                <a:srgbClr val="FE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MH_SubTitle_1"/>
          <p:cNvSpPr>
            <a:spLocks noChangeArrowheads="1"/>
          </p:cNvSpPr>
          <p:nvPr/>
        </p:nvSpPr>
        <p:spPr bwMode="auto">
          <a:xfrm>
            <a:off x="1489505" y="2842022"/>
            <a:ext cx="2858184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350" b="1" dirty="0">
                <a:solidFill>
                  <a:srgbClr val="FFC000"/>
                </a:solidFill>
                <a:ea typeface="微软雅黑" panose="020B0503020204020204" charset="-122"/>
                <a:sym typeface="Arial" panose="020B0604020202020204" pitchFamily="34" charset="0"/>
              </a:rPr>
              <a:t>章节测验一旦提交就无法更改，请提交前一定要确认试题是否是全部完成</a:t>
            </a:r>
            <a:endParaRPr kumimoji="0" lang="zh-CN" altLang="en-US" sz="1350" b="1" dirty="0">
              <a:solidFill>
                <a:srgbClr val="FFC000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MH_Other_3"/>
          <p:cNvSpPr txBox="1">
            <a:spLocks noChangeArrowheads="1"/>
          </p:cNvSpPr>
          <p:nvPr/>
        </p:nvSpPr>
        <p:spPr bwMode="auto">
          <a:xfrm>
            <a:off x="820373" y="4006991"/>
            <a:ext cx="516731" cy="719791"/>
          </a:xfrm>
          <a:prstGeom prst="rect">
            <a:avLst/>
          </a:prstGeom>
          <a:solidFill>
            <a:srgbClr val="02A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4950" b="1">
                <a:solidFill>
                  <a:srgbClr val="FEFFFF"/>
                </a:solidFill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kumimoji="0" lang="zh-CN" altLang="en-US" sz="4950" b="1">
              <a:solidFill>
                <a:srgbClr val="FE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MH_SubTitle_2"/>
          <p:cNvSpPr>
            <a:spLocks noChangeArrowheads="1"/>
          </p:cNvSpPr>
          <p:nvPr/>
        </p:nvSpPr>
        <p:spPr bwMode="auto">
          <a:xfrm>
            <a:off x="1489505" y="3877866"/>
            <a:ext cx="2858184" cy="9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350" b="1" dirty="0">
                <a:solidFill>
                  <a:srgbClr val="FFC000"/>
                </a:solidFill>
                <a:ea typeface="微软雅黑" panose="020B0503020204020204" charset="-122"/>
                <a:sym typeface="Arial" panose="020B0604020202020204" pitchFamily="34" charset="0"/>
              </a:rPr>
              <a:t>保存章节测验只是保存当前完成的选项，不是提交作业，如果只保存不提交的话，是没有作业成绩的</a:t>
            </a:r>
            <a:endParaRPr kumimoji="0" lang="zh-CN" altLang="en-US" sz="1350" b="1" dirty="0">
              <a:solidFill>
                <a:srgbClr val="FFC000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MH_Other_5"/>
          <p:cNvSpPr txBox="1">
            <a:spLocks noChangeArrowheads="1"/>
          </p:cNvSpPr>
          <p:nvPr/>
        </p:nvSpPr>
        <p:spPr bwMode="auto">
          <a:xfrm>
            <a:off x="820373" y="5041970"/>
            <a:ext cx="516731" cy="720655"/>
          </a:xfrm>
          <a:prstGeom prst="rect">
            <a:avLst/>
          </a:prstGeom>
          <a:solidFill>
            <a:srgbClr val="A362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4950" b="1">
                <a:solidFill>
                  <a:srgbClr val="FEFFFF"/>
                </a:solidFill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endParaRPr kumimoji="0" lang="zh-CN" altLang="en-US" sz="4950" b="1">
              <a:solidFill>
                <a:srgbClr val="FE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MH_SubTitle_3"/>
          <p:cNvSpPr>
            <a:spLocks noChangeArrowheads="1"/>
          </p:cNvSpPr>
          <p:nvPr/>
        </p:nvSpPr>
        <p:spPr bwMode="auto">
          <a:xfrm>
            <a:off x="1489505" y="4912519"/>
            <a:ext cx="2858184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350" b="1" dirty="0">
                <a:solidFill>
                  <a:srgbClr val="FFC000"/>
                </a:solidFill>
                <a:ea typeface="微软雅黑" panose="020B0503020204020204" charset="-122"/>
                <a:sym typeface="Arial" panose="020B0604020202020204" pitchFamily="34" charset="0"/>
              </a:rPr>
              <a:t>作业提交不成功的话，建议先换谷歌浏览器和网络环境好的地方尝试</a:t>
            </a:r>
            <a:r>
              <a:rPr kumimoji="0" lang="zh-CN" altLang="en-US" sz="1350" b="1" dirty="0" smtClean="0">
                <a:solidFill>
                  <a:srgbClr val="FFC000"/>
                </a:solidFill>
                <a:ea typeface="微软雅黑" panose="020B0503020204020204" charset="-122"/>
                <a:sym typeface="Arial" panose="020B0604020202020204" pitchFamily="34" charset="0"/>
              </a:rPr>
              <a:t>提交</a:t>
            </a:r>
            <a:endParaRPr kumimoji="0" lang="zh-CN" altLang="en-US" sz="1350" b="1" dirty="0">
              <a:solidFill>
                <a:srgbClr val="FFC000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30569" y="2222466"/>
            <a:ext cx="191690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</a:rPr>
              <a:t>注意</a:t>
            </a:r>
            <a:endParaRPr lang="zh-CN" altLang="en-US" sz="3000" b="1" dirty="0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85682" y="97155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测验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05485" y="1473200"/>
            <a:ext cx="559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开始答题</a:t>
            </a:r>
            <a:r>
              <a:rPr lang="en-US" altLang="zh-CN" sz="2400" b="1">
                <a:solidFill>
                  <a:schemeClr val="bg1"/>
                </a:solidFill>
              </a:rPr>
              <a:t>--</a:t>
            </a:r>
            <a:r>
              <a:rPr lang="zh-CN" altLang="en-US" sz="2400" b="1">
                <a:solidFill>
                  <a:schemeClr val="bg1"/>
                </a:solidFill>
              </a:rPr>
              <a:t>提交作业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805" y="859790"/>
            <a:ext cx="5055235" cy="587184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735868" y="42053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443432" y="821055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考试</a:t>
            </a:r>
            <a:endParaRPr lang="zh-CN" altLang="en-US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670175" y="1473200"/>
            <a:ext cx="604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266700" algn="l"/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需符合考试时间及考试条件方能才加考试。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2117725"/>
            <a:ext cx="10868025" cy="40195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5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MH_Other_2"/>
          <p:cNvSpPr>
            <a:spLocks noChangeArrowheads="1"/>
          </p:cNvSpPr>
          <p:nvPr/>
        </p:nvSpPr>
        <p:spPr bwMode="auto">
          <a:xfrm>
            <a:off x="1887537" y="3592419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3" name="MH_SubTitle_1"/>
          <p:cNvSpPr>
            <a:spLocks noChangeArrowheads="1"/>
          </p:cNvSpPr>
          <p:nvPr/>
        </p:nvSpPr>
        <p:spPr bwMode="auto">
          <a:xfrm>
            <a:off x="1092199" y="2565401"/>
            <a:ext cx="2161703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FEC306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rgbClr val="E98E0D"/>
                </a:solidFill>
                <a:ea typeface="微软雅黑" panose="020B0503020204020204" charset="-122"/>
                <a:sym typeface="Arial" panose="020B0604020202020204" pitchFamily="34" charset="0"/>
              </a:rPr>
              <a:t>考试有限制时间，点击考试后在右上角会有提示</a:t>
            </a:r>
            <a:r>
              <a:rPr kumimoji="0" lang="en-US" altLang="zh-CN" b="1">
                <a:solidFill>
                  <a:srgbClr val="E98E0D"/>
                </a:solidFill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kumimoji="0" lang="zh-CN" altLang="en-US" b="1">
              <a:solidFill>
                <a:srgbClr val="E98E0D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MH_Other_3"/>
          <p:cNvSpPr>
            <a:spLocks noChangeArrowheads="1"/>
          </p:cNvSpPr>
          <p:nvPr/>
        </p:nvSpPr>
        <p:spPr bwMode="auto">
          <a:xfrm>
            <a:off x="1048688" y="1975131"/>
            <a:ext cx="1059948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5BB01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A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5" name="MH_Other_5"/>
          <p:cNvSpPr>
            <a:spLocks noChangeArrowheads="1"/>
          </p:cNvSpPr>
          <p:nvPr/>
        </p:nvSpPr>
        <p:spPr bwMode="auto">
          <a:xfrm>
            <a:off x="4533107" y="3592419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" name="MH_SubTitle_2"/>
          <p:cNvSpPr>
            <a:spLocks noChangeArrowheads="1"/>
          </p:cNvSpPr>
          <p:nvPr/>
        </p:nvSpPr>
        <p:spPr bwMode="auto">
          <a:xfrm>
            <a:off x="3921919" y="2565401"/>
            <a:ext cx="2000867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60A7FE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rgbClr val="5FA7FE"/>
                </a:solidFill>
                <a:ea typeface="微软雅黑" panose="020B0503020204020204" charset="-122"/>
                <a:sym typeface="Arial" panose="020B0604020202020204" pitchFamily="34" charset="0"/>
              </a:rPr>
              <a:t>一旦进入考试，无论是否停留在考试页面，考试倒计时将不停歇进行，直至计时结束</a:t>
            </a:r>
            <a:r>
              <a:rPr kumimoji="0" lang="en-US" altLang="zh-CN" b="1">
                <a:solidFill>
                  <a:srgbClr val="5FA7FE"/>
                </a:solidFill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kumimoji="0" lang="zh-CN" altLang="en-US" b="1">
              <a:solidFill>
                <a:srgbClr val="5FA7FE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MH_Other_6"/>
          <p:cNvSpPr>
            <a:spLocks noChangeArrowheads="1"/>
          </p:cNvSpPr>
          <p:nvPr/>
        </p:nvSpPr>
        <p:spPr bwMode="auto">
          <a:xfrm>
            <a:off x="3892935" y="1975131"/>
            <a:ext cx="1063160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5FA7FE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B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MH_Other_7"/>
          <p:cNvSpPr>
            <a:spLocks noChangeArrowheads="1"/>
          </p:cNvSpPr>
          <p:nvPr/>
        </p:nvSpPr>
        <p:spPr bwMode="auto">
          <a:xfrm rot="16200000">
            <a:off x="7434187" y="3909627"/>
            <a:ext cx="2896984" cy="683551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MH_Other_8"/>
          <p:cNvSpPr>
            <a:spLocks noChangeArrowheads="1"/>
          </p:cNvSpPr>
          <p:nvPr/>
        </p:nvSpPr>
        <p:spPr bwMode="auto">
          <a:xfrm>
            <a:off x="7173912" y="3592419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0" name="MH_SubTitle_3"/>
          <p:cNvSpPr>
            <a:spLocks noChangeArrowheads="1"/>
          </p:cNvSpPr>
          <p:nvPr/>
        </p:nvSpPr>
        <p:spPr bwMode="auto">
          <a:xfrm>
            <a:off x="6564312" y="2565401"/>
            <a:ext cx="1993207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71CC36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chemeClr val="tx1"/>
                </a:solidFill>
                <a:ea typeface="微软雅黑" panose="020B0503020204020204" charset="-122"/>
                <a:sym typeface="Arial" panose="020B0604020202020204" pitchFamily="34" charset="0"/>
              </a:rPr>
              <a:t>一定要注意考试时间，错过考试时间按0分处理</a:t>
            </a:r>
            <a:r>
              <a:rPr kumimoji="0" lang="en-US" altLang="zh-CN" b="1">
                <a:solidFill>
                  <a:schemeClr val="tx1"/>
                </a:solidFill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kumimoji="0" lang="en-US" altLang="zh-CN" b="1">
              <a:solidFill>
                <a:schemeClr val="tx1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" name="MH_Other_9"/>
          <p:cNvSpPr>
            <a:spLocks noChangeArrowheads="1"/>
          </p:cNvSpPr>
          <p:nvPr/>
        </p:nvSpPr>
        <p:spPr bwMode="auto">
          <a:xfrm>
            <a:off x="6561983" y="1975131"/>
            <a:ext cx="1056736" cy="865880"/>
          </a:xfrm>
          <a:custGeom>
            <a:avLst/>
            <a:gdLst>
              <a:gd name="T0" fmla="*/ 0 w 466725"/>
              <a:gd name="T1" fmla="*/ 0 h 533401"/>
              <a:gd name="T2" fmla="*/ 490943 w 466725"/>
              <a:gd name="T3" fmla="*/ 0 h 533401"/>
              <a:gd name="T4" fmla="*/ 490943 w 466725"/>
              <a:gd name="T5" fmla="*/ 316398 h 533401"/>
              <a:gd name="T6" fmla="*/ 245471 w 466725"/>
              <a:gd name="T7" fmla="*/ 562486 h 533401"/>
              <a:gd name="T8" fmla="*/ 245473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C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2" name="MH_Other_10"/>
          <p:cNvSpPr>
            <a:spLocks noChangeArrowheads="1"/>
          </p:cNvSpPr>
          <p:nvPr/>
        </p:nvSpPr>
        <p:spPr bwMode="auto">
          <a:xfrm>
            <a:off x="9827037" y="3592419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3" name="MH_SubTitle_4"/>
          <p:cNvSpPr>
            <a:spLocks noChangeArrowheads="1"/>
          </p:cNvSpPr>
          <p:nvPr/>
        </p:nvSpPr>
        <p:spPr bwMode="auto">
          <a:xfrm>
            <a:off x="9215851" y="2565401"/>
            <a:ext cx="1985551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E85D46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 dirty="0">
                <a:solidFill>
                  <a:srgbClr val="E85C45"/>
                </a:solidFill>
                <a:ea typeface="微软雅黑" panose="020B0503020204020204" charset="-122"/>
                <a:sym typeface="Arial" panose="020B0604020202020204" pitchFamily="34" charset="0"/>
              </a:rPr>
              <a:t>在时间结束之前，一定要提交考试，保存不提交时没有成绩的</a:t>
            </a:r>
            <a:endParaRPr kumimoji="0" lang="zh-CN" altLang="en-US" b="1" dirty="0">
              <a:solidFill>
                <a:srgbClr val="E85C45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4" name="MH_Other_11"/>
          <p:cNvSpPr>
            <a:spLocks noChangeArrowheads="1"/>
          </p:cNvSpPr>
          <p:nvPr/>
        </p:nvSpPr>
        <p:spPr bwMode="auto">
          <a:xfrm>
            <a:off x="9212023" y="1975131"/>
            <a:ext cx="1059948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E85C45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D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5" name="MH_Other_7"/>
          <p:cNvSpPr>
            <a:spLocks noChangeArrowheads="1"/>
          </p:cNvSpPr>
          <p:nvPr/>
        </p:nvSpPr>
        <p:spPr bwMode="auto">
          <a:xfrm rot="16200000">
            <a:off x="4783277" y="3929881"/>
            <a:ext cx="2896984" cy="683549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6" name="MH_Other_7"/>
          <p:cNvSpPr>
            <a:spLocks noChangeArrowheads="1"/>
          </p:cNvSpPr>
          <p:nvPr/>
        </p:nvSpPr>
        <p:spPr bwMode="auto">
          <a:xfrm rot="16200000">
            <a:off x="2136871" y="3931928"/>
            <a:ext cx="2896984" cy="683549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4375" y="1087120"/>
            <a:ext cx="29171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</a:rPr>
              <a:t>考试</a:t>
            </a:r>
            <a:r>
              <a:rPr lang="zh-CN" altLang="en-US" sz="3000" b="1" dirty="0">
                <a:solidFill>
                  <a:srgbClr val="FF0000"/>
                </a:solidFill>
              </a:rPr>
              <a:t>中注意事项</a:t>
            </a:r>
            <a:endParaRPr lang="zh-CN" alt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5100" y="779780"/>
            <a:ext cx="118618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如果同学们在学习过程中遇到视频加载失败、任务点无法解锁等问题，可以在</a:t>
            </a:r>
            <a:r>
              <a:rPr 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首页</a:t>
            </a:r>
            <a:r>
              <a:rPr 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右下角点击</a:t>
            </a:r>
            <a:r>
              <a:rPr 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在线客服</a:t>
            </a:r>
            <a:r>
              <a:rPr 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，联系在线客服进行解决。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820" y="1732915"/>
            <a:ext cx="8214995" cy="507428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6040" y="2089785"/>
            <a:ext cx="9939020" cy="2306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zh-CN" sz="4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学习方式二：</a:t>
            </a:r>
            <a:endParaRPr lang="zh-CN" altLang="zh-CN" sz="4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  <a:buClrTx/>
              <a:buSzTx/>
              <a:buFontTx/>
            </a:pPr>
            <a:endParaRPr lang="zh-CN" altLang="zh-CN" sz="4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zh-CN" sz="4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使用手机端学习尔雅课程</a:t>
            </a:r>
            <a:endParaRPr lang="zh-CN" altLang="zh-CN" sz="4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524000" y="1245235"/>
            <a:ext cx="82016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</a:t>
            </a: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在手机应用商店搜索下载学习通。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5273" y="75988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1、下载学习通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935" y="577850"/>
            <a:ext cx="4744085" cy="6450330"/>
          </a:xfrm>
          <a:prstGeom prst="rect">
            <a:avLst/>
          </a:prstGeom>
        </p:spPr>
      </p:pic>
      <p:pic>
        <p:nvPicPr>
          <p:cNvPr id="6" name="图片 5" descr="C:\Users\xs\Desktop\超星学习通二维码.png超星学习通二维码"/>
          <p:cNvPicPr>
            <a:picLocks noChangeAspect="1"/>
          </p:cNvPicPr>
          <p:nvPr/>
        </p:nvPicPr>
        <p:blipFill rotWithShape="1">
          <a:blip r:embed="rId5"/>
          <a:srcRect l="-3477" t="1542" r="-2855" b="1298"/>
          <a:stretch>
            <a:fillRect/>
          </a:stretch>
        </p:blipFill>
        <p:spPr>
          <a:xfrm>
            <a:off x="4491974" y="2104565"/>
            <a:ext cx="3690125" cy="328011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81975" y="1759585"/>
            <a:ext cx="34702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C1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①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1C1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Appstore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C1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或安卓应用市场搜索下载“学习通”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1C1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1C1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② 微信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C1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扫描二维码下载安装学习通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1C1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APP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1C1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14587" y="7620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2、登录学习通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18770" y="851535"/>
            <a:ext cx="249555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首次登录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590" y="1467485"/>
            <a:ext cx="2745105" cy="488124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6" name="图片 5" descr="微信图片_201908271052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995" y="1448435"/>
            <a:ext cx="2766060" cy="491871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16" name="文本框 15"/>
          <p:cNvSpPr txBox="1"/>
          <p:nvPr/>
        </p:nvSpPr>
        <p:spPr>
          <a:xfrm>
            <a:off x="1759585" y="2677160"/>
            <a:ext cx="613410" cy="23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ea"/>
                <a:sym typeface="微软雅黑 Light" panose="020B0502040204020203" pitchFamily="34" charset="-122"/>
              </a:rPr>
              <a:t>进入登录界面</a:t>
            </a:r>
            <a:endParaRPr lang="zh-CN" altLang="en-US" sz="2400" dirty="0">
              <a:solidFill>
                <a:schemeClr val="bg1"/>
              </a:solidFill>
              <a:latin typeface="+mn-ea"/>
              <a:sym typeface="微软雅黑 Light" panose="020B0502040204020203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460625" y="4025265"/>
            <a:ext cx="671830" cy="22415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031230" y="2677160"/>
            <a:ext cx="613410" cy="19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ea"/>
                <a:sym typeface="微软雅黑 Light" panose="020B0502040204020203" pitchFamily="34" charset="-122"/>
              </a:rPr>
              <a:t>新用户注册</a:t>
            </a:r>
            <a:endParaRPr lang="zh-CN" altLang="en-US" sz="2400" dirty="0">
              <a:solidFill>
                <a:schemeClr val="bg1"/>
              </a:solidFill>
              <a:latin typeface="+mn-ea"/>
              <a:sym typeface="微软雅黑 Light" panose="020B0502040204020203" pitchFamily="34" charset="-122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8134350" y="2818765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8134350" y="3248660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8134350" y="3641090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8446135" y="2733040"/>
            <a:ext cx="130556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l"/>
            <a:r>
              <a:rPr lang="en-US" altLang="zh-CN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1.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输入手机号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ctr"/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l"/>
            <a:r>
              <a:rPr lang="en-US" altLang="zh-CN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2.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获取验证码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ctr"/>
            <a:endParaRPr lang="en-US" altLang="zh-CN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l"/>
            <a:r>
              <a:rPr lang="en-US" altLang="zh-CN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3.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设置密码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14587" y="7620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2、登录学习通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18770" y="851535"/>
            <a:ext cx="249555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完善个人信息</a:t>
            </a:r>
            <a:endParaRPr lang="zh-CN" altLang="en-US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7610" y="2611120"/>
            <a:ext cx="613410" cy="23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ea"/>
                <a:sym typeface="微软雅黑 Light" panose="020B0502040204020203" pitchFamily="34" charset="-122"/>
              </a:rPr>
              <a:t>输入学校全称</a:t>
            </a:r>
            <a:endParaRPr lang="zh-CN" altLang="en-US" sz="2400" dirty="0">
              <a:solidFill>
                <a:schemeClr val="bg1"/>
              </a:solidFill>
              <a:latin typeface="+mn-ea"/>
              <a:sym typeface="微软雅黑 Light" panose="020B0502040204020203" pitchFamily="34" charset="-122"/>
            </a:endParaRPr>
          </a:p>
        </p:txBody>
      </p:sp>
      <p:pic>
        <p:nvPicPr>
          <p:cNvPr id="7" name="图片 6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735" y="1362075"/>
            <a:ext cx="2707005" cy="481393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11" name="图片 10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230" y="1353185"/>
            <a:ext cx="2710815" cy="482282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5648325" y="2611120"/>
            <a:ext cx="613410" cy="23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ea"/>
                <a:sym typeface="微软雅黑 Light" panose="020B0502040204020203" pitchFamily="34" charset="-122"/>
              </a:rPr>
              <a:t>进行信息验证</a:t>
            </a:r>
            <a:endParaRPr lang="zh-CN" altLang="en-US" sz="2400" dirty="0">
              <a:solidFill>
                <a:schemeClr val="bg1"/>
              </a:solidFill>
              <a:latin typeface="+mn-ea"/>
              <a:sym typeface="微软雅黑 Light" panose="020B0502040204020203" pitchFamily="34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8014970" y="2722880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8014970" y="3102610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8014970" y="3550920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8385175" y="2656205"/>
            <a:ext cx="130556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l"/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学校全称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ctr"/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学号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ctr"/>
            <a:endParaRPr lang="en-US" altLang="zh-CN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姓名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920240" y="2174240"/>
            <a:ext cx="8352155" cy="2306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学习方式一：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  <a:buClrTx/>
              <a:buSzTx/>
              <a:buFontTx/>
            </a:pP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使用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PC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端学习尔雅课程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1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2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75827" y="780415"/>
            <a:ext cx="3965787" cy="91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注意核对个人信息</a:t>
            </a:r>
            <a:endParaRPr lang="zh-CN" altLang="en-US" sz="266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sz="26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93370" y="1266190"/>
            <a:ext cx="119741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登陆成功之后，点击最下面的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我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”,</a:t>
            </a:r>
            <a:r>
              <a:rPr lang="zh-CN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再点击头像进入账号管理模块，核对个人信息。</a:t>
            </a:r>
            <a:endParaRPr lang="zh-CN" altLang="zh-CN" sz="24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r>
              <a:rPr lang="zh-CN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学号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工号信息不正确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点击单位设置添加单位，填写学校名称及学号，点击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确定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24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4587" y="7620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2、登录学习通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20" y="2096135"/>
            <a:ext cx="9867900" cy="451104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06400" y="773430"/>
            <a:ext cx="10678160" cy="911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6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登录后，有两种入口均可进入课程列表。</a:t>
            </a:r>
            <a:endParaRPr lang="zh-CN" sz="26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zh-CN" sz="26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方法一：首页——我的课程；</a:t>
            </a:r>
            <a:r>
              <a:rPr lang="en-US" altLang="zh-CN" sz="26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6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方法二：我——课程。</a:t>
            </a:r>
            <a:endParaRPr lang="zh-CN" altLang="en-US" sz="26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835" y="1685290"/>
            <a:ext cx="8658860" cy="497141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140037" y="269113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课程界面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39825" y="3332480"/>
            <a:ext cx="55962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点击课程封面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即可进入课程学习界面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可以看到课程内页有三个版块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endParaRPr lang="zh-CN" altLang="en-US" sz="24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35868" y="42053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480" y="820420"/>
            <a:ext cx="2997200" cy="587121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6145" y="821055"/>
            <a:ext cx="2890520" cy="58699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140037" y="269113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更多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27760" y="3340735"/>
            <a:ext cx="55962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查看课程时间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考试安排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考核标准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当前得分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endParaRPr lang="en-US" altLang="zh-CN" sz="2400">
              <a:solidFill>
                <a:schemeClr val="bg1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35868" y="42053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475" y="271145"/>
            <a:ext cx="2788920" cy="413131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475" y="4632960"/>
            <a:ext cx="2788285" cy="216535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950" y="812165"/>
            <a:ext cx="2890520" cy="58699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6088380" y="1823720"/>
            <a:ext cx="647700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665970" y="4632960"/>
            <a:ext cx="789305" cy="267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14587" y="2719705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章节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40435" y="3342005"/>
            <a:ext cx="3234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必须完成的任务点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endParaRPr lang="zh-CN" altLang="en-US" sz="24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145" y="803275"/>
            <a:ext cx="2956560" cy="58699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5536565" y="1804670"/>
            <a:ext cx="647700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068" y="803275"/>
            <a:ext cx="2904490" cy="58699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71830" y="3433445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256742" y="814705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视频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54375" y="1408430"/>
            <a:ext cx="559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如果视频无法打开，可转化成公网连接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97793" y="47768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5" y="2446020"/>
            <a:ext cx="6115685" cy="310959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8877935" y="5237480"/>
            <a:ext cx="647700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8525" y="2310130"/>
            <a:ext cx="2117725" cy="338137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00" y="1417955"/>
            <a:ext cx="2503170" cy="516509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140037" y="269113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测验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39825" y="3332480"/>
            <a:ext cx="559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开始答题</a:t>
            </a:r>
            <a:r>
              <a:rPr lang="en-US" altLang="zh-CN" sz="2400" b="1">
                <a:solidFill>
                  <a:schemeClr val="bg1"/>
                </a:solidFill>
              </a:rPr>
              <a:t>--</a:t>
            </a:r>
            <a:r>
              <a:rPr lang="zh-CN" altLang="en-US" sz="2400" b="1">
                <a:solidFill>
                  <a:schemeClr val="bg1"/>
                </a:solidFill>
              </a:rPr>
              <a:t>提交作业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445" y="762000"/>
            <a:ext cx="2954655" cy="57683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650" y="761365"/>
            <a:ext cx="2865120" cy="576897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958215"/>
            <a:ext cx="2785745" cy="569531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3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4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44500" y="3703955"/>
            <a:ext cx="559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l">
              <a:buClrTx/>
              <a:buSzTx/>
              <a:buFontTx/>
            </a:pP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查看结果--具体情况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69610" y="3205480"/>
            <a:ext cx="2105025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477" y="3094355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测验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1700" y="958215"/>
            <a:ext cx="2750185" cy="569595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530562" y="301498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章节任务点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29055" y="3669665"/>
            <a:ext cx="559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l">
              <a:buClrTx/>
              <a:buSzTx/>
              <a:buFontTx/>
            </a:pP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任务点已完成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329055" y="3776345"/>
            <a:ext cx="257175" cy="2476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700" y="838835"/>
            <a:ext cx="2921000" cy="577215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97062" y="84328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考试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5250" y="1344930"/>
            <a:ext cx="604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l"/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需符合考试时间及考试条件方能才加考试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415" y="2005330"/>
            <a:ext cx="2635885" cy="468693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1288415" y="3119120"/>
            <a:ext cx="2427605" cy="3797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950" y="1991995"/>
            <a:ext cx="2634615" cy="468693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0230" y="2005330"/>
            <a:ext cx="2620645" cy="466090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8894445" y="5798820"/>
            <a:ext cx="1332865" cy="2946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815965" y="2105660"/>
            <a:ext cx="1059815" cy="2794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892175" y="984250"/>
            <a:ext cx="113220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打开浏览器，输入学校官网网址：	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http://nwsuaf.fanya.chaoxing.com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，随后点击下方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5273" y="75988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登录平台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78610" y="2215515"/>
            <a:ext cx="9152890" cy="392874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988137" y="74803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在线客服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7825" y="1249680"/>
            <a:ext cx="115684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l"/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如果同学们在学习过程中遇到视频加载失败、任务点无法解锁等问题，可以在“我的”“设置”“帮助中心”，联系在线客服进行解决。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、问题答疑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545" y="2259965"/>
            <a:ext cx="2443480" cy="434530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005" y="2259965"/>
            <a:ext cx="2448560" cy="435419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4910" y="2259965"/>
            <a:ext cx="2442210" cy="434467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4" name="矩形 13"/>
          <p:cNvSpPr/>
          <p:nvPr/>
        </p:nvSpPr>
        <p:spPr>
          <a:xfrm>
            <a:off x="4679950" y="4562475"/>
            <a:ext cx="2294255" cy="27622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768475" y="4956175"/>
            <a:ext cx="2294255" cy="27622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14587" y="7620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登录平台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05205" y="831215"/>
            <a:ext cx="94875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>
                <a:solidFill>
                  <a:schemeClr val="bg1"/>
                </a:solidFill>
                <a:sym typeface="+mn-ea"/>
              </a:rPr>
              <a:t>首次登录</a:t>
            </a:r>
            <a:r>
              <a:rPr lang="zh-CN" sz="2800" b="1" dirty="0">
                <a:solidFill>
                  <a:schemeClr val="bg1"/>
                </a:solidFill>
                <a:sym typeface="+mn-ea"/>
              </a:rPr>
              <a:t>点击新用户注册，</a:t>
            </a:r>
            <a:endParaRPr lang="zh-CN" sz="2800" b="1" dirty="0">
              <a:solidFill>
                <a:schemeClr val="bg1"/>
              </a:solidFill>
              <a:sym typeface="+mn-ea"/>
            </a:endParaRPr>
          </a:p>
          <a:p>
            <a:r>
              <a:rPr sz="2800" b="1" dirty="0">
                <a:solidFill>
                  <a:schemeClr val="bg1"/>
                </a:solidFill>
                <a:sym typeface="+mn-ea"/>
              </a:rPr>
              <a:t>若修改过密码则为自己修改过的密码。</a:t>
            </a:r>
            <a:endParaRPr sz="2800" b="1" dirty="0">
              <a:solidFill>
                <a:schemeClr val="bg1"/>
              </a:solidFill>
              <a:sym typeface="+mn-ea"/>
            </a:endParaRPr>
          </a:p>
          <a:p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20340" y="2073910"/>
            <a:ext cx="6751320" cy="440436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1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2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14587" y="7620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登录平台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54990" y="1250315"/>
            <a:ext cx="1091184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chemeClr val="bg1"/>
                </a:solidFill>
                <a:sym typeface="+mn-ea"/>
              </a:rPr>
              <a:t>输入手机号，获取验证码，设置密码，随后填写学校名称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学号信息。</a:t>
            </a:r>
            <a:endParaRPr sz="2800" b="1" dirty="0">
              <a:solidFill>
                <a:schemeClr val="bg1"/>
              </a:solidFill>
              <a:sym typeface="+mn-ea"/>
            </a:endParaRPr>
          </a:p>
          <a:p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05" y="2312670"/>
            <a:ext cx="4671695" cy="363156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1" name="图片 10" descr="C:\Users\Administrator.USER-20190117EU\Desktop\(~E{WHQPS{08DSPCADNG1HX.png(~E{WHQPS{08DSPCADNG1HX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29363" y="2312670"/>
            <a:ext cx="4611370" cy="357822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1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2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31825" y="962025"/>
            <a:ext cx="11252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账号密码忘记等问题，点击首页右下角“在线客服”。</a:t>
            </a:r>
            <a:endParaRPr lang="zh-CN" altLang="en-US" sz="2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5273" y="75988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登录平台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5" descr="C:\Users\Administrator.USER-20190117EU\Desktop\ec35496be214bea0947b19af8ce6ef7.pngec35496be214bea0947b19af8ce6ef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86585" y="1819275"/>
            <a:ext cx="8135620" cy="410464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70" y="1539875"/>
            <a:ext cx="5882005" cy="504952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3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4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0" y="840740"/>
            <a:ext cx="116846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</a:t>
            </a:r>
            <a:r>
              <a:rPr lang="zh-CN" altLang="zh-CN" sz="2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进入个人空间，点击账号管理，在基本资料处核对个人信息。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endParaRPr lang="zh-CN" altLang="zh-CN" sz="28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45" y="1540510"/>
            <a:ext cx="5408930" cy="499999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4" name="箭头: 右 8"/>
          <p:cNvSpPr/>
          <p:nvPr/>
        </p:nvSpPr>
        <p:spPr>
          <a:xfrm>
            <a:off x="1942465" y="2359660"/>
            <a:ext cx="441706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22" name="文本框 21"/>
          <p:cNvSpPr txBox="1"/>
          <p:nvPr/>
        </p:nvSpPr>
        <p:spPr>
          <a:xfrm>
            <a:off x="705273" y="75988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登录平台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690" y="1765300"/>
            <a:ext cx="8262620" cy="498411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3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4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97510" y="812165"/>
            <a:ext cx="122751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在课程模块下，可以看到课程时间。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304800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“课程封面”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，即可进入课程学习界面。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 234"/>
          <p:cNvSpPr/>
          <p:nvPr/>
        </p:nvSpPr>
        <p:spPr>
          <a:xfrm rot="10800000">
            <a:off x="2531110" y="3462020"/>
            <a:ext cx="2854960" cy="963295"/>
          </a:xfrm>
          <a:custGeom>
            <a:avLst/>
            <a:gdLst>
              <a:gd name="connsiteX0" fmla="*/ 153754 w 935330"/>
              <a:gd name="connsiteY0" fmla="*/ 0 h 460000"/>
              <a:gd name="connsiteX1" fmla="*/ 781576 w 935330"/>
              <a:gd name="connsiteY1" fmla="*/ 0 h 460000"/>
              <a:gd name="connsiteX2" fmla="*/ 935330 w 935330"/>
              <a:gd name="connsiteY2" fmla="*/ 153754 h 460000"/>
              <a:gd name="connsiteX3" fmla="*/ 781576 w 935330"/>
              <a:gd name="connsiteY3" fmla="*/ 307508 h 460000"/>
              <a:gd name="connsiteX4" fmla="*/ 295997 w 935330"/>
              <a:gd name="connsiteY4" fmla="*/ 307508 h 460000"/>
              <a:gd name="connsiteX5" fmla="*/ 99282 w 935330"/>
              <a:gd name="connsiteY5" fmla="*/ 460000 h 460000"/>
              <a:gd name="connsiteX6" fmla="*/ 209707 w 935330"/>
              <a:gd name="connsiteY6" fmla="*/ 307508 h 460000"/>
              <a:gd name="connsiteX7" fmla="*/ 153754 w 935330"/>
              <a:gd name="connsiteY7" fmla="*/ 307508 h 460000"/>
              <a:gd name="connsiteX8" fmla="*/ 0 w 935330"/>
              <a:gd name="connsiteY8" fmla="*/ 153754 h 460000"/>
              <a:gd name="connsiteX9" fmla="*/ 153754 w 935330"/>
              <a:gd name="connsiteY9" fmla="*/ 0 h 4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5330" h="460000">
                <a:moveTo>
                  <a:pt x="153754" y="0"/>
                </a:moveTo>
                <a:lnTo>
                  <a:pt x="781576" y="0"/>
                </a:lnTo>
                <a:cubicBezTo>
                  <a:pt x="866492" y="0"/>
                  <a:pt x="935330" y="68838"/>
                  <a:pt x="935330" y="153754"/>
                </a:cubicBezTo>
                <a:cubicBezTo>
                  <a:pt x="935330" y="238670"/>
                  <a:pt x="866492" y="307508"/>
                  <a:pt x="781576" y="307508"/>
                </a:cubicBezTo>
                <a:lnTo>
                  <a:pt x="295997" y="307508"/>
                </a:lnTo>
                <a:lnTo>
                  <a:pt x="99282" y="460000"/>
                </a:lnTo>
                <a:lnTo>
                  <a:pt x="209707" y="307508"/>
                </a:lnTo>
                <a:lnTo>
                  <a:pt x="153754" y="307508"/>
                </a:lnTo>
                <a:cubicBezTo>
                  <a:pt x="68838" y="307508"/>
                  <a:pt x="0" y="238670"/>
                  <a:pt x="0" y="153754"/>
                </a:cubicBezTo>
                <a:cubicBezTo>
                  <a:pt x="0" y="68838"/>
                  <a:pt x="68838" y="0"/>
                  <a:pt x="1537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04160" y="3863975"/>
            <a:ext cx="4324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点击</a:t>
            </a:r>
            <a:r>
              <a:rPr lang="en-US" altLang="zh-CN" sz="2400"/>
              <a:t>“</a:t>
            </a:r>
            <a:r>
              <a:rPr lang="zh-CN" altLang="zh-CN" sz="2400"/>
              <a:t>课程封面</a:t>
            </a:r>
            <a:r>
              <a:rPr lang="en-US" altLang="zh-CN" sz="2400"/>
              <a:t>”</a:t>
            </a:r>
            <a:endParaRPr lang="en-US" altLang="zh-CN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09880" y="812165"/>
            <a:ext cx="1105916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首先需要大家点击“进度”，查看课程考核比例，了解获得成绩办法；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线上考核项目一般为观看视频、做测验、参加考试等，成绩由各部分加权得到。考核比例即加权系数。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  <a:p>
            <a:endParaRPr lang="en-US" altLang="zh-CN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830" y="2129155"/>
            <a:ext cx="8954770" cy="468693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.xml><?xml version="1.0" encoding="utf-8"?>
<p:tagLst xmlns:p="http://schemas.openxmlformats.org/presentationml/2006/main">
  <p:tag name="KSO_WM_UNIT_PLACING_PICTURE_USER_VIEWPORT" val="{&quot;height&quot;:8240,&quot;width&quot;:19200}"/>
</p:tagLst>
</file>

<file path=ppt/tags/tag4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8.xml><?xml version="1.0" encoding="utf-8"?>
<p:tagLst xmlns:p="http://schemas.openxmlformats.org/presentationml/2006/main">
  <p:tag name="KSO_WM_DOC_GUID" val="{9b48e1a4-c6f9-4e59-a8c6-7d590d0c2f76}"/>
</p:tagLst>
</file>

<file path=ppt/tags/tag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7.xml><?xml version="1.0" encoding="utf-8"?>
<p:tagLst xmlns:p="http://schemas.openxmlformats.org/presentationml/2006/main">
  <p:tag name="KSO_WM_UNIT_PLACING_PICTURE_USER_VIEWPORT" val="{&quot;height&quot;:6936,&quot;width&quot;:10632}"/>
</p:tagLst>
</file>

<file path=ppt/tags/tag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heme/theme1.xml><?xml version="1.0" encoding="utf-8"?>
<a:theme xmlns:a="http://schemas.openxmlformats.org/drawingml/2006/main" name="包图主题2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3B37C"/>
      </a:accent1>
      <a:accent2>
        <a:srgbClr val="F38B7C"/>
      </a:accent2>
      <a:accent3>
        <a:srgbClr val="E57598"/>
      </a:accent3>
      <a:accent4>
        <a:srgbClr val="D570DB"/>
      </a:accent4>
      <a:accent5>
        <a:srgbClr val="9470DB"/>
      </a:accent5>
      <a:accent6>
        <a:srgbClr val="7088DB"/>
      </a:accent6>
      <a:hlink>
        <a:srgbClr val="F3B37C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gradFill>
          <a:gsLst>
            <a:gs pos="35000">
              <a:schemeClr val="tx1">
                <a:lumMod val="95000"/>
                <a:lumOff val="5000"/>
              </a:schemeClr>
            </a:gs>
            <a:gs pos="100000">
              <a:schemeClr val="accent6">
                <a:lumMod val="75000"/>
              </a:schemeClr>
            </a:gs>
          </a:gsLst>
          <a:lin ang="18900000" scaled="0"/>
        </a:gradFill>
      </a:spPr>
      <a:bodyPr wrap="square" rtlCol="0" anchor="t">
        <a:spAutoFit/>
      </a:bodyPr>
      <a:lstStyle>
        <a:defPPr algn="ctr">
          <a:defRPr lang="en-US" altLang="zh-CN" sz="14400" dirty="0">
            <a:solidFill>
              <a:schemeClr val="bg1"/>
            </a:solidFill>
            <a:latin typeface="Century Gothic" panose="020B0502020202020204" charset="0"/>
            <a:ea typeface="Meiryo UI" panose="020B0604030504040204" charset="-128"/>
            <a:sym typeface="微软雅黑 Light" panose="020B0502040204020203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1371</Words>
  <Application>WPS 演示</Application>
  <PresentationFormat>宽屏</PresentationFormat>
  <Paragraphs>235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Arial</vt:lpstr>
      <vt:lpstr>宋体</vt:lpstr>
      <vt:lpstr>Wingdings</vt:lpstr>
      <vt:lpstr>Century Gothic</vt:lpstr>
      <vt:lpstr>Meiryo UI</vt:lpstr>
      <vt:lpstr>Yu Gothic UI</vt:lpstr>
      <vt:lpstr>微软雅黑 Light</vt:lpstr>
      <vt:lpstr>微软雅黑</vt:lpstr>
      <vt:lpstr>Arial</vt:lpstr>
      <vt:lpstr>Times New Roman</vt:lpstr>
      <vt:lpstr>Arial Unicode MS</vt:lpstr>
      <vt:lpstr>等线</vt:lpstr>
      <vt:lpstr>Calibri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免免</dc:creator>
  <cp:lastModifiedBy>小狼狗</cp:lastModifiedBy>
  <cp:revision>346</cp:revision>
  <dcterms:created xsi:type="dcterms:W3CDTF">2017-07-22T16:04:00Z</dcterms:created>
  <dcterms:modified xsi:type="dcterms:W3CDTF">2022-01-13T07:22:13Z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KSORubyTemplateID">
    <vt:lpwstr>2</vt:lpwstr>
  </property>
  <property fmtid="{D5CDD505-2E9C-101B-9397-08002B2CF9AE}" pid="4" name="ICV">
    <vt:lpwstr>272A652015BF41859D7890F041AA2CC5</vt:lpwstr>
  </property>
</Properties>
</file>