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346" r:id="rId4"/>
    <p:sldId id="258" r:id="rId6"/>
    <p:sldId id="259" r:id="rId7"/>
    <p:sldId id="260" r:id="rId8"/>
    <p:sldId id="305" r:id="rId9"/>
    <p:sldId id="268" r:id="rId10"/>
    <p:sldId id="306" r:id="rId11"/>
    <p:sldId id="345" r:id="rId12"/>
    <p:sldId id="317" r:id="rId13"/>
    <p:sldId id="287" r:id="rId14"/>
    <p:sldId id="308" r:id="rId15"/>
    <p:sldId id="309" r:id="rId16"/>
    <p:sldId id="307" r:id="rId17"/>
    <p:sldId id="288" r:id="rId18"/>
    <p:sldId id="289" r:id="rId19"/>
    <p:sldId id="290" r:id="rId20"/>
    <p:sldId id="318" r:id="rId21"/>
    <p:sldId id="292" r:id="rId22"/>
    <p:sldId id="293" r:id="rId23"/>
    <p:sldId id="295" r:id="rId24"/>
    <p:sldId id="315" r:id="rId25"/>
    <p:sldId id="316" r:id="rId26"/>
    <p:sldId id="319" r:id="rId27"/>
    <p:sldId id="320" r:id="rId28"/>
    <p:sldId id="321" r:id="rId29"/>
    <p:sldId id="328" r:id="rId30"/>
    <p:sldId id="323" r:id="rId31"/>
    <p:sldId id="324" r:id="rId32"/>
    <p:sldId id="325" r:id="rId33"/>
    <p:sldId id="312" r:id="rId34"/>
    <p:sldId id="314" r:id="rId35"/>
    <p:sldId id="296" r:id="rId36"/>
    <p:sldId id="297" r:id="rId37"/>
    <p:sldId id="298" r:id="rId38"/>
    <p:sldId id="303" r:id="rId39"/>
  </p:sldIdLst>
  <p:sldSz cx="9144000" cy="5143500"/>
  <p:notesSz cx="9144000" cy="5143500"/>
  <p:custDataLst>
    <p:tags r:id="rId44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75" userDrawn="1">
          <p15:clr>
            <a:srgbClr val="A4A3A4"/>
          </p15:clr>
        </p15:guide>
        <p15:guide id="2" pos="220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foru" initials="j" lastIdx="1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75"/>
        <p:guide pos="2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4" Type="http://schemas.openxmlformats.org/officeDocument/2006/relationships/tags" Target="tags/tag48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5228034" y="361652"/>
            <a:ext cx="1735931" cy="97646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1392362"/>
            <a:ext cx="9753600" cy="11392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2748056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2748056"/>
            <a:ext cx="5283200" cy="1451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281D7-AB8B-4A49-B31C-4FE8BBA57302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7820" y="169545"/>
            <a:ext cx="8468359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-24765" y="-6191"/>
            <a:ext cx="9168765" cy="5155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72390"/>
            <a:ext cx="5461159" cy="393859"/>
          </a:xfrm>
        </p:spPr>
        <p:txBody>
          <a:bodyPr anchor="b"/>
          <a:lstStyle>
            <a:lvl1pPr algn="l">
              <a:defRPr sz="1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-1523" y="134112"/>
            <a:ext cx="189230" cy="269875"/>
          </a:xfrm>
          <a:custGeom>
            <a:avLst/>
            <a:gdLst/>
            <a:ahLst/>
            <a:cxnLst/>
            <a:rect l="l" t="t" r="r" b="b"/>
            <a:pathLst>
              <a:path w="189230" h="269875">
                <a:moveTo>
                  <a:pt x="188976" y="269747"/>
                </a:moveTo>
                <a:lnTo>
                  <a:pt x="0" y="269747"/>
                </a:lnTo>
                <a:lnTo>
                  <a:pt x="0" y="0"/>
                </a:lnTo>
                <a:lnTo>
                  <a:pt x="188976" y="0"/>
                </a:lnTo>
                <a:lnTo>
                  <a:pt x="188976" y="269747"/>
                </a:lnTo>
                <a:close/>
              </a:path>
            </a:pathLst>
          </a:custGeom>
          <a:solidFill>
            <a:srgbClr val="C51A2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8132064" y="233172"/>
            <a:ext cx="782320" cy="139065"/>
          </a:xfrm>
          <a:custGeom>
            <a:avLst/>
            <a:gdLst/>
            <a:ahLst/>
            <a:cxnLst/>
            <a:rect l="l" t="t" r="r" b="b"/>
            <a:pathLst>
              <a:path w="782320" h="139065">
                <a:moveTo>
                  <a:pt x="781812" y="138683"/>
                </a:moveTo>
                <a:lnTo>
                  <a:pt x="0" y="138683"/>
                </a:lnTo>
                <a:lnTo>
                  <a:pt x="0" y="0"/>
                </a:lnTo>
                <a:lnTo>
                  <a:pt x="781812" y="0"/>
                </a:lnTo>
                <a:lnTo>
                  <a:pt x="781812" y="13868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73350" y="1637195"/>
            <a:ext cx="3797300" cy="528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bg1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1474" y="1226185"/>
            <a:ext cx="8401050" cy="163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5" Type="http://schemas.openxmlformats.org/officeDocument/2006/relationships/slideLayout" Target="../slideLayouts/slideLayout5.xml"/><Relationship Id="rId24" Type="http://schemas.openxmlformats.org/officeDocument/2006/relationships/image" Target="../media/image39.png"/><Relationship Id="rId23" Type="http://schemas.openxmlformats.org/officeDocument/2006/relationships/image" Target="../media/image38.png"/><Relationship Id="rId22" Type="http://schemas.openxmlformats.org/officeDocument/2006/relationships/image" Target="../media/image37.png"/><Relationship Id="rId21" Type="http://schemas.openxmlformats.org/officeDocument/2006/relationships/image" Target="../media/image36.png"/><Relationship Id="rId20" Type="http://schemas.openxmlformats.org/officeDocument/2006/relationships/image" Target="../media/image35.png"/><Relationship Id="rId2" Type="http://schemas.openxmlformats.org/officeDocument/2006/relationships/image" Target="../media/image17.png"/><Relationship Id="rId19" Type="http://schemas.openxmlformats.org/officeDocument/2006/relationships/image" Target="../media/image34.png"/><Relationship Id="rId18" Type="http://schemas.openxmlformats.org/officeDocument/2006/relationships/image" Target="../media/image33.png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52.png"/><Relationship Id="rId11" Type="http://schemas.openxmlformats.org/officeDocument/2006/relationships/image" Target="../media/image51.png"/><Relationship Id="rId10" Type="http://schemas.openxmlformats.org/officeDocument/2006/relationships/image" Target="../media/image50.pn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4.png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25.png"/><Relationship Id="rId7" Type="http://schemas.openxmlformats.org/officeDocument/2006/relationships/image" Target="../media/image58.png"/><Relationship Id="rId6" Type="http://schemas.openxmlformats.org/officeDocument/2006/relationships/image" Target="../media/image23.png"/><Relationship Id="rId5" Type="http://schemas.openxmlformats.org/officeDocument/2006/relationships/image" Target="../media/image57.png"/><Relationship Id="rId43" Type="http://schemas.openxmlformats.org/officeDocument/2006/relationships/slideLayout" Target="../slideLayouts/slideLayout5.xml"/><Relationship Id="rId42" Type="http://schemas.openxmlformats.org/officeDocument/2006/relationships/image" Target="../media/image87.png"/><Relationship Id="rId41" Type="http://schemas.openxmlformats.org/officeDocument/2006/relationships/image" Target="../media/image86.png"/><Relationship Id="rId40" Type="http://schemas.openxmlformats.org/officeDocument/2006/relationships/image" Target="../media/image85.png"/><Relationship Id="rId4" Type="http://schemas.openxmlformats.org/officeDocument/2006/relationships/image" Target="../media/image19.png"/><Relationship Id="rId39" Type="http://schemas.openxmlformats.org/officeDocument/2006/relationships/image" Target="../media/image84.png"/><Relationship Id="rId38" Type="http://schemas.openxmlformats.org/officeDocument/2006/relationships/image" Target="../media/image83.png"/><Relationship Id="rId37" Type="http://schemas.openxmlformats.org/officeDocument/2006/relationships/image" Target="../media/image82.png"/><Relationship Id="rId36" Type="http://schemas.openxmlformats.org/officeDocument/2006/relationships/image" Target="../media/image81.png"/><Relationship Id="rId35" Type="http://schemas.openxmlformats.org/officeDocument/2006/relationships/image" Target="../media/image80.png"/><Relationship Id="rId34" Type="http://schemas.openxmlformats.org/officeDocument/2006/relationships/image" Target="../media/image79.png"/><Relationship Id="rId33" Type="http://schemas.openxmlformats.org/officeDocument/2006/relationships/image" Target="../media/image78.png"/><Relationship Id="rId32" Type="http://schemas.openxmlformats.org/officeDocument/2006/relationships/image" Target="../media/image77.png"/><Relationship Id="rId31" Type="http://schemas.openxmlformats.org/officeDocument/2006/relationships/image" Target="../media/image76.png"/><Relationship Id="rId30" Type="http://schemas.openxmlformats.org/officeDocument/2006/relationships/image" Target="../media/image75.png"/><Relationship Id="rId3" Type="http://schemas.openxmlformats.org/officeDocument/2006/relationships/image" Target="../media/image56.png"/><Relationship Id="rId29" Type="http://schemas.openxmlformats.org/officeDocument/2006/relationships/image" Target="../media/image74.png"/><Relationship Id="rId28" Type="http://schemas.openxmlformats.org/officeDocument/2006/relationships/image" Target="../media/image73.png"/><Relationship Id="rId27" Type="http://schemas.openxmlformats.org/officeDocument/2006/relationships/image" Target="../media/image37.png"/><Relationship Id="rId26" Type="http://schemas.openxmlformats.org/officeDocument/2006/relationships/image" Target="../media/image72.png"/><Relationship Id="rId25" Type="http://schemas.openxmlformats.org/officeDocument/2006/relationships/image" Target="../media/image71.png"/><Relationship Id="rId24" Type="http://schemas.openxmlformats.org/officeDocument/2006/relationships/image" Target="../media/image70.png"/><Relationship Id="rId23" Type="http://schemas.openxmlformats.org/officeDocument/2006/relationships/image" Target="../media/image69.png"/><Relationship Id="rId22" Type="http://schemas.openxmlformats.org/officeDocument/2006/relationships/image" Target="../media/image18.png"/><Relationship Id="rId21" Type="http://schemas.openxmlformats.org/officeDocument/2006/relationships/image" Target="../media/image34.png"/><Relationship Id="rId20" Type="http://schemas.openxmlformats.org/officeDocument/2006/relationships/image" Target="../media/image68.png"/><Relationship Id="rId2" Type="http://schemas.openxmlformats.org/officeDocument/2006/relationships/image" Target="../media/image17.png"/><Relationship Id="rId19" Type="http://schemas.openxmlformats.org/officeDocument/2006/relationships/image" Target="../media/image67.png"/><Relationship Id="rId18" Type="http://schemas.openxmlformats.org/officeDocument/2006/relationships/image" Target="../media/image66.png"/><Relationship Id="rId17" Type="http://schemas.openxmlformats.org/officeDocument/2006/relationships/image" Target="../media/image65.png"/><Relationship Id="rId16" Type="http://schemas.openxmlformats.org/officeDocument/2006/relationships/image" Target="../media/image28.png"/><Relationship Id="rId15" Type="http://schemas.openxmlformats.org/officeDocument/2006/relationships/image" Target="../media/image64.png"/><Relationship Id="rId14" Type="http://schemas.openxmlformats.org/officeDocument/2006/relationships/image" Target="../media/image63.png"/><Relationship Id="rId13" Type="http://schemas.openxmlformats.org/officeDocument/2006/relationships/image" Target="../media/image21.png"/><Relationship Id="rId12" Type="http://schemas.openxmlformats.org/officeDocument/2006/relationships/image" Target="../media/image62.png"/><Relationship Id="rId11" Type="http://schemas.openxmlformats.org/officeDocument/2006/relationships/image" Target="../media/image61.png"/><Relationship Id="rId10" Type="http://schemas.openxmlformats.org/officeDocument/2006/relationships/image" Target="../media/image60.png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88.png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89.png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89.png"/><Relationship Id="rId13" Type="http://schemas.openxmlformats.org/officeDocument/2006/relationships/slideLayout" Target="../slideLayouts/slideLayout5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89.png"/><Relationship Id="rId1" Type="http://schemas.openxmlformats.org/officeDocument/2006/relationships/tags" Target="../tags/tag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3.xml"/><Relationship Id="rId2" Type="http://schemas.openxmlformats.org/officeDocument/2006/relationships/image" Target="../media/image91.png"/><Relationship Id="rId1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98.png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image" Target="../media/image99.png"/><Relationship Id="rId1" Type="http://schemas.openxmlformats.org/officeDocument/2006/relationships/tags" Target="../tags/tag36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104.png"/><Relationship Id="rId7" Type="http://schemas.openxmlformats.org/officeDocument/2006/relationships/image" Target="../media/image24.png"/><Relationship Id="rId6" Type="http://schemas.openxmlformats.org/officeDocument/2006/relationships/image" Target="../media/image28.png"/><Relationship Id="rId5" Type="http://schemas.openxmlformats.org/officeDocument/2006/relationships/image" Target="../media/image103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5" Type="http://schemas.openxmlformats.org/officeDocument/2006/relationships/slideLayout" Target="../slideLayouts/slideLayout5.xml"/><Relationship Id="rId14" Type="http://schemas.openxmlformats.org/officeDocument/2006/relationships/image" Target="../media/image107.png"/><Relationship Id="rId13" Type="http://schemas.openxmlformats.org/officeDocument/2006/relationships/image" Target="../media/image60.png"/><Relationship Id="rId12" Type="http://schemas.openxmlformats.org/officeDocument/2006/relationships/image" Target="../media/image106.png"/><Relationship Id="rId11" Type="http://schemas.openxmlformats.org/officeDocument/2006/relationships/image" Target="../media/image71.png"/><Relationship Id="rId10" Type="http://schemas.openxmlformats.org/officeDocument/2006/relationships/image" Target="../media/image105.png"/><Relationship Id="rId1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1" Type="http://schemas.openxmlformats.org/officeDocument/2006/relationships/tags" Target="../tags/tag4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116.png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3" Type="http://schemas.openxmlformats.org/officeDocument/2006/relationships/slideLayout" Target="../slideLayouts/slideLayout5.xml"/><Relationship Id="rId12" Type="http://schemas.openxmlformats.org/officeDocument/2006/relationships/image" Target="../media/image120.png"/><Relationship Id="rId11" Type="http://schemas.openxmlformats.org/officeDocument/2006/relationships/image" Target="../media/image119.png"/><Relationship Id="rId10" Type="http://schemas.openxmlformats.org/officeDocument/2006/relationships/image" Target="../media/image118.png"/><Relationship Id="rId1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1" Type="http://schemas.openxmlformats.org/officeDocument/2006/relationships/tags" Target="../tags/tag47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tags" Target="../tags/tag4.xml"/><Relationship Id="rId2" Type="http://schemas.openxmlformats.org/officeDocument/2006/relationships/image" Target="../media/image11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89075"/>
            <a:ext cx="734695" cy="2946400"/>
          </a:xfrm>
          <a:custGeom>
            <a:avLst/>
            <a:gdLst/>
            <a:ahLst/>
            <a:cxnLst/>
            <a:rect l="l" t="t" r="r" b="b"/>
            <a:pathLst>
              <a:path w="734695" h="2946400">
                <a:moveTo>
                  <a:pt x="0" y="2945892"/>
                </a:moveTo>
                <a:lnTo>
                  <a:pt x="734568" y="2945892"/>
                </a:lnTo>
                <a:lnTo>
                  <a:pt x="734568" y="0"/>
                </a:lnTo>
                <a:lnTo>
                  <a:pt x="0" y="0"/>
                </a:lnTo>
                <a:lnTo>
                  <a:pt x="0" y="2945892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22859"/>
            <a:ext cx="9144000" cy="5120640"/>
            <a:chOff x="0" y="22859"/>
            <a:chExt cx="9144000" cy="5120640"/>
          </a:xfrm>
        </p:grpSpPr>
        <p:sp>
          <p:nvSpPr>
            <p:cNvPr id="4" name="object 4"/>
            <p:cNvSpPr/>
            <p:nvPr/>
          </p:nvSpPr>
          <p:spPr>
            <a:xfrm>
              <a:off x="8410956" y="989076"/>
              <a:ext cx="733425" cy="2946400"/>
            </a:xfrm>
            <a:custGeom>
              <a:avLst/>
              <a:gdLst/>
              <a:ahLst/>
              <a:cxnLst/>
              <a:rect l="l" t="t" r="r" b="b"/>
              <a:pathLst>
                <a:path w="733425" h="2946400">
                  <a:moveTo>
                    <a:pt x="0" y="2945892"/>
                  </a:moveTo>
                  <a:lnTo>
                    <a:pt x="733043" y="2945892"/>
                  </a:lnTo>
                  <a:lnTo>
                    <a:pt x="733043" y="0"/>
                  </a:lnTo>
                  <a:lnTo>
                    <a:pt x="0" y="0"/>
                  </a:lnTo>
                  <a:lnTo>
                    <a:pt x="0" y="2945892"/>
                  </a:lnTo>
                  <a:close/>
                </a:path>
              </a:pathLst>
            </a:custGeom>
            <a:solidFill>
              <a:srgbClr val="52525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34568" y="801623"/>
              <a:ext cx="7676515" cy="3319779"/>
            </a:xfrm>
            <a:custGeom>
              <a:avLst/>
              <a:gdLst/>
              <a:ahLst/>
              <a:cxnLst/>
              <a:rect l="l" t="t" r="r" b="b"/>
              <a:pathLst>
                <a:path w="7676515" h="3319779">
                  <a:moveTo>
                    <a:pt x="7676388" y="3319272"/>
                  </a:moveTo>
                  <a:lnTo>
                    <a:pt x="0" y="3319272"/>
                  </a:lnTo>
                  <a:lnTo>
                    <a:pt x="0" y="0"/>
                  </a:lnTo>
                  <a:lnTo>
                    <a:pt x="7676388" y="0"/>
                  </a:lnTo>
                  <a:lnTo>
                    <a:pt x="7676388" y="3319272"/>
                  </a:lnTo>
                  <a:close/>
                </a:path>
              </a:pathLst>
            </a:custGeom>
            <a:solidFill>
              <a:srgbClr val="C51A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22859"/>
              <a:ext cx="9144000" cy="51206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2559" y="3058604"/>
              <a:ext cx="3286505" cy="43662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468370" y="3155950"/>
            <a:ext cx="2254885" cy="220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altLang="zh-CN" sz="13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            </a:t>
            </a:r>
            <a:r>
              <a:rPr lang="zh-CN" sz="13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教务</a:t>
            </a:r>
            <a:r>
              <a:rPr lang="zh-CN" sz="13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管理员</a:t>
            </a:r>
            <a:endParaRPr lang="zh-CN" sz="1350" dirty="0">
              <a:solidFill>
                <a:srgbClr val="FFFFFF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8989" y="1336649"/>
            <a:ext cx="7026503" cy="147548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73350" y="1637195"/>
            <a:ext cx="3797300" cy="520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dirty="0"/>
              <a:t>实习实践管理</a:t>
            </a:r>
            <a:r>
              <a:rPr dirty="0"/>
              <a:t>平台</a:t>
            </a:r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4025900" y="2319820"/>
            <a:ext cx="109220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操作指南</a:t>
            </a:r>
            <a:endParaRPr sz="2100">
              <a:latin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81894" y="2919895"/>
            <a:ext cx="1580515" cy="1780539"/>
            <a:chOff x="3781894" y="2919895"/>
            <a:chExt cx="1580515" cy="1780539"/>
          </a:xfrm>
        </p:grpSpPr>
        <p:sp>
          <p:nvSpPr>
            <p:cNvPr id="13" name="object 13"/>
            <p:cNvSpPr/>
            <p:nvPr/>
          </p:nvSpPr>
          <p:spPr>
            <a:xfrm>
              <a:off x="3781894" y="2919895"/>
              <a:ext cx="1580515" cy="7620"/>
            </a:xfrm>
            <a:custGeom>
              <a:avLst/>
              <a:gdLst/>
              <a:ahLst/>
              <a:cxnLst/>
              <a:rect l="l" t="t" r="r" b="b"/>
              <a:pathLst>
                <a:path w="1580514" h="7619">
                  <a:moveTo>
                    <a:pt x="1580197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1580197" y="0"/>
                  </a:lnTo>
                  <a:lnTo>
                    <a:pt x="1580197" y="7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011167" y="4501895"/>
              <a:ext cx="1122045" cy="198120"/>
            </a:xfrm>
            <a:custGeom>
              <a:avLst/>
              <a:gdLst/>
              <a:ahLst/>
              <a:cxnLst/>
              <a:rect l="l" t="t" r="r" b="b"/>
              <a:pathLst>
                <a:path w="1122045" h="198120">
                  <a:moveTo>
                    <a:pt x="1121664" y="198120"/>
                  </a:moveTo>
                  <a:lnTo>
                    <a:pt x="0" y="198120"/>
                  </a:lnTo>
                  <a:lnTo>
                    <a:pt x="0" y="0"/>
                  </a:lnTo>
                  <a:lnTo>
                    <a:pt x="1121664" y="0"/>
                  </a:lnTo>
                  <a:lnTo>
                    <a:pt x="1121664" y="19812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03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教务管理电脑网页操作</a:t>
            </a:r>
            <a:endParaRPr lang="zh-CN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教务管理电脑网页端的操作</a:t>
            </a:r>
            <a:r>
              <a:rPr lang="zh-CN" sz="1050" kern="0" dirty="0">
                <a:sym typeface="+mn-ea"/>
              </a:rPr>
              <a:t>指南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17475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3.1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权限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2" name="图片 4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085" y="1428750"/>
            <a:ext cx="8037830" cy="3300730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586740" y="507365"/>
            <a:ext cx="64998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进入基础信息页面，选择教师设置，找到需要设置管理权限的教师，由校级管理员设置院级管理权限，院级管理员设置专业管理权限，可以设置同级</a:t>
            </a:r>
            <a:r>
              <a:rPr lang="zh-CN" altLang="en-US"/>
              <a:t>权限。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17475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权限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0600" y="590550"/>
            <a:ext cx="7052310" cy="39801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17475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3.1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权限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5800" y="807085"/>
            <a:ext cx="7369810" cy="41230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5665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52656" y="818083"/>
            <a:ext cx="1842217" cy="3276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921" y="1613878"/>
            <a:ext cx="176751" cy="2084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856" y="1599993"/>
            <a:ext cx="477013" cy="24769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326696" y="1587398"/>
            <a:ext cx="1450975" cy="276225"/>
            <a:chOff x="2326696" y="1587398"/>
            <a:chExt cx="1450975" cy="2762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6696" y="1611210"/>
              <a:ext cx="98578" cy="814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1468" y="1587398"/>
              <a:ext cx="506564" cy="2658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1683" y="1605178"/>
              <a:ext cx="157314" cy="25510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57728" y="1587398"/>
              <a:ext cx="728814" cy="2760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53053" y="1602638"/>
              <a:ext cx="124294" cy="10714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87542" y="1598647"/>
            <a:ext cx="930123" cy="24621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95411" y="1971541"/>
            <a:ext cx="187243" cy="2111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856" y="1956228"/>
            <a:ext cx="477013" cy="247695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2326696" y="1943633"/>
            <a:ext cx="2365375" cy="276225"/>
            <a:chOff x="2326696" y="1943633"/>
            <a:chExt cx="2365375" cy="27622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6696" y="1971731"/>
              <a:ext cx="98578" cy="814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02738" y="1943633"/>
              <a:ext cx="962494" cy="2760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26663" y="1958873"/>
              <a:ext cx="580859" cy="25764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72128" y="1943633"/>
              <a:ext cx="728814" cy="27605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67453" y="1958873"/>
              <a:ext cx="124294" cy="107149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801923" y="1958361"/>
            <a:ext cx="1387356" cy="24949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02239" y="2327776"/>
            <a:ext cx="184480" cy="206909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728792" y="2298598"/>
            <a:ext cx="4237990" cy="277495"/>
            <a:chOff x="1728792" y="2298598"/>
            <a:chExt cx="4237990" cy="277495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28792" y="2312416"/>
              <a:ext cx="1852551" cy="25096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37483" y="2317648"/>
              <a:ext cx="157314" cy="2551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43528" y="2298598"/>
              <a:ext cx="2322664" cy="277329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84153" y="2686412"/>
            <a:ext cx="202488" cy="204646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1728782" y="2655468"/>
            <a:ext cx="4935855" cy="276860"/>
            <a:chOff x="1728782" y="2655468"/>
            <a:chExt cx="4935855" cy="276860"/>
          </a:xfrm>
        </p:grpSpPr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28782" y="2667439"/>
              <a:ext cx="3681371" cy="25211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66283" y="2673883"/>
              <a:ext cx="157314" cy="25510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472328" y="2655468"/>
              <a:ext cx="1191729" cy="276694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01282" y="3042647"/>
            <a:ext cx="185376" cy="204646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729428" y="3011068"/>
            <a:ext cx="3103880" cy="277495"/>
            <a:chOff x="1729428" y="3011068"/>
            <a:chExt cx="3103880" cy="277495"/>
          </a:xfrm>
        </p:grpSpPr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729428" y="3024309"/>
              <a:ext cx="1394714" cy="2521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80283" y="3030118"/>
              <a:ext cx="157314" cy="25510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86328" y="3012338"/>
              <a:ext cx="728814" cy="27605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70223" y="3011068"/>
              <a:ext cx="962494" cy="2760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337820" y="169545"/>
            <a:ext cx="165290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3400" y="666750"/>
            <a:ext cx="7807960" cy="44151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537972" y="638555"/>
            <a:ext cx="8179434" cy="4036060"/>
            <a:chOff x="537972" y="638555"/>
            <a:chExt cx="8179434" cy="4036060"/>
          </a:xfrm>
        </p:grpSpPr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37972" y="638555"/>
              <a:ext cx="8179308" cy="40355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0176" y="886231"/>
              <a:ext cx="1417739" cy="4049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8581" y="902106"/>
              <a:ext cx="310540" cy="3859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057" y="885596"/>
              <a:ext cx="2433142" cy="4062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7598" y="1129436"/>
              <a:ext cx="3045917" cy="40562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4180" y="1145946"/>
              <a:ext cx="310540" cy="38594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00657" y="1130071"/>
              <a:ext cx="876795" cy="4056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58194" y="1373276"/>
              <a:ext cx="1013320" cy="4037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2181" y="1389786"/>
              <a:ext cx="310540" cy="3859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8657" y="1373911"/>
              <a:ext cx="2833789" cy="4056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9701" y="1617116"/>
              <a:ext cx="2221014" cy="40499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1381" y="1633626"/>
              <a:ext cx="310540" cy="3859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7857" y="1617751"/>
              <a:ext cx="1621535" cy="4056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60569" y="1860956"/>
              <a:ext cx="2501798" cy="40562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37820" y="169545"/>
            <a:ext cx="147002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18990" y="3154044"/>
            <a:ext cx="36823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基地</a:t>
            </a:r>
            <a:r>
              <a:rPr sz="1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实习点名称请用实习单位完整名称或正</a:t>
            </a:r>
            <a:r>
              <a:rPr sz="140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确 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的统一社会信用代码，以避免同一个单位对</a:t>
            </a:r>
            <a:r>
              <a:rPr sz="1400" spc="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应 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多个实习基地</a:t>
            </a:r>
            <a:r>
              <a:rPr sz="1400" b="1" spc="-5" dirty="0">
                <a:solidFill>
                  <a:srgbClr val="FF0000"/>
                </a:solidFill>
                <a:latin typeface="Calibri" panose="020F0502020204030204"/>
                <a:cs typeface="Calibri" panose="020F0502020204030204"/>
              </a:rPr>
              <a:t>/</a:t>
            </a:r>
            <a:r>
              <a:rPr sz="14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实习点的情</a:t>
            </a:r>
            <a:r>
              <a:rPr sz="1400" spc="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况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554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实践基地管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理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8600" y="895350"/>
            <a:ext cx="8597265" cy="401764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5544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3.2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实践基地</a:t>
            </a:r>
            <a:r>
              <a:rPr lang="zh-CN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审核</a:t>
            </a:r>
            <a:endParaRPr lang="zh-CN" sz="1500" spc="1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87705" y="580390"/>
            <a:ext cx="7616825" cy="4323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31953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3.3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统计报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表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780540" y="821891"/>
            <a:ext cx="1841651" cy="3222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604" y="1614195"/>
            <a:ext cx="176751" cy="2084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458" y="1598994"/>
            <a:ext cx="1617287" cy="24678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469378" y="1585810"/>
            <a:ext cx="1124585" cy="277495"/>
            <a:chOff x="3469378" y="1585810"/>
            <a:chExt cx="1124585" cy="2774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9378" y="1611527"/>
              <a:ext cx="98578" cy="814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4150" y="1585810"/>
              <a:ext cx="961859" cy="2773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9345" y="1602955"/>
              <a:ext cx="124294" cy="10714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99646" y="1599629"/>
            <a:ext cx="549798" cy="24678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5093" y="1971858"/>
            <a:ext cx="187243" cy="21113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28457" y="1958678"/>
            <a:ext cx="2835219" cy="24949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01921" y="2328093"/>
            <a:ext cx="184480" cy="21113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27847" y="2318312"/>
            <a:ext cx="474866" cy="24021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2326378" y="2298915"/>
            <a:ext cx="1777364" cy="277495"/>
            <a:chOff x="2326378" y="2298915"/>
            <a:chExt cx="1777364" cy="277495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6378" y="2328283"/>
              <a:ext cx="98578" cy="814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12580" y="2298915"/>
              <a:ext cx="488784" cy="2754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51365" y="2317965"/>
              <a:ext cx="157314" cy="2551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58680" y="2300820"/>
              <a:ext cx="501484" cy="2754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06355" y="2317965"/>
              <a:ext cx="157314" cy="2551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11765" y="2300185"/>
              <a:ext cx="504659" cy="2747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79125" y="2315425"/>
              <a:ext cx="124294" cy="107149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220235" y="2479820"/>
            <a:ext cx="79229" cy="79986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4579358" y="2298915"/>
            <a:ext cx="1222375" cy="277495"/>
            <a:chOff x="4579358" y="2298915"/>
            <a:chExt cx="1222375" cy="277495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9358" y="2328283"/>
              <a:ext cx="98578" cy="8143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56035" y="2298915"/>
              <a:ext cx="503389" cy="2760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04345" y="2317965"/>
              <a:ext cx="157314" cy="2551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11025" y="2299550"/>
              <a:ext cx="490689" cy="2766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77115" y="2315425"/>
              <a:ext cx="124294" cy="107149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906766" y="2316397"/>
            <a:ext cx="1926227" cy="25269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83836" y="2686730"/>
            <a:ext cx="202488" cy="204646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728538" y="2669015"/>
            <a:ext cx="477013" cy="247695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326378" y="2668334"/>
            <a:ext cx="1353185" cy="251460"/>
            <a:chOff x="2326378" y="2668334"/>
            <a:chExt cx="1353185" cy="251460"/>
          </a:xfrm>
        </p:grpSpPr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26378" y="2684518"/>
              <a:ext cx="98578" cy="7714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8405" y="2668334"/>
              <a:ext cx="1140715" cy="25096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54945" y="2671660"/>
              <a:ext cx="124294" cy="107149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785224" y="2662304"/>
            <a:ext cx="3293049" cy="25690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400965" y="3042965"/>
            <a:ext cx="185376" cy="20464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710758" y="3025250"/>
            <a:ext cx="477013" cy="247695"/>
          </a:xfrm>
          <a:prstGeom prst="rect">
            <a:avLst/>
          </a:prstGeom>
        </p:spPr>
      </p:pic>
      <p:grpSp>
        <p:nvGrpSpPr>
          <p:cNvPr id="42" name="object 42"/>
          <p:cNvGrpSpPr/>
          <p:nvPr/>
        </p:nvGrpSpPr>
        <p:grpSpPr>
          <a:xfrm>
            <a:off x="2312884" y="3012655"/>
            <a:ext cx="1120140" cy="272415"/>
            <a:chOff x="2312884" y="3012655"/>
            <a:chExt cx="1120140" cy="272415"/>
          </a:xfrm>
        </p:grpSpPr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2884" y="3040753"/>
              <a:ext cx="98578" cy="8143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83370" y="3012655"/>
              <a:ext cx="944079" cy="27224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08565" y="3027895"/>
              <a:ext cx="124294" cy="107149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543000" y="3023860"/>
            <a:ext cx="4361123" cy="249492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385564" y="3384986"/>
            <a:ext cx="781963" cy="246780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392896" y="3715035"/>
            <a:ext cx="5342744" cy="195484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6833433" y="3702558"/>
            <a:ext cx="809625" cy="224154"/>
            <a:chOff x="6833433" y="3702558"/>
            <a:chExt cx="809625" cy="224154"/>
          </a:xfrm>
        </p:grpSpPr>
        <p:pic>
          <p:nvPicPr>
            <p:cNvPr id="50" name="object 5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833433" y="3732079"/>
              <a:ext cx="71549" cy="5887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884543" y="3702558"/>
              <a:ext cx="757999" cy="223964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405690" y="3992117"/>
            <a:ext cx="259079" cy="194945"/>
            <a:chOff x="1405690" y="3992117"/>
            <a:chExt cx="259079" cy="194945"/>
          </a:xfrm>
        </p:grpSpPr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05690" y="3993293"/>
              <a:ext cx="162881" cy="19328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58798" y="3992117"/>
              <a:ext cx="105854" cy="92519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764948" y="3996102"/>
            <a:ext cx="3014890" cy="191866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4881841" y="3979417"/>
            <a:ext cx="1050290" cy="224154"/>
            <a:chOff x="4881841" y="3979417"/>
            <a:chExt cx="1050290" cy="224154"/>
          </a:xfrm>
        </p:grpSpPr>
        <p:pic>
          <p:nvPicPr>
            <p:cNvPr id="57" name="object 5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881841" y="4008939"/>
              <a:ext cx="71549" cy="5887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28743" y="3979417"/>
              <a:ext cx="923734" cy="22396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825998" y="3992117"/>
              <a:ext cx="105854" cy="92519"/>
            </a:xfrm>
            <a:prstGeom prst="rect">
              <a:avLst/>
            </a:prstGeom>
          </p:spPr>
        </p:pic>
      </p:grpSp>
      <p:pic>
        <p:nvPicPr>
          <p:cNvPr id="60" name="object 6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036301" y="3996320"/>
            <a:ext cx="877142" cy="194384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7011137" y="4008921"/>
            <a:ext cx="347331" cy="155432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7454289" y="3992694"/>
            <a:ext cx="541515" cy="19383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393529" y="4273550"/>
            <a:ext cx="602820" cy="1913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hape 22"/>
          <p:cNvSpPr>
            <a:spLocks noChangeArrowheads="1"/>
          </p:cNvSpPr>
          <p:nvPr/>
        </p:nvSpPr>
        <p:spPr bwMode="auto">
          <a:xfrm>
            <a:off x="1363980" y="1133475"/>
            <a:ext cx="7399973" cy="3068003"/>
          </a:xfrm>
          <a:prstGeom prst="rect">
            <a:avLst/>
          </a:prstGeom>
          <a:solidFill>
            <a:srgbClr val="EFEFEF"/>
          </a:solidFill>
          <a:ln w="12700">
            <a:noFill/>
            <a:miter lim="400000"/>
          </a:ln>
          <a:effectLst>
            <a:outerShdw dir="13500000" sy="23000" kx="1200000" algn="br" rotWithShape="0">
              <a:prstClr val="black">
                <a:alpha val="9000"/>
              </a:prstClr>
            </a:outerShdw>
            <a:reflection stA="45000" endPos="0" dist="50800" dir="5400000" sy="-100000" algn="bl" rotWithShape="0"/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476" y="923925"/>
            <a:ext cx="1772603" cy="939165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-1745153" y="-922362"/>
            <a:ext cx="1279706" cy="50432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ea typeface="字魂105号-简雅黑" panose="00000500000000000000" pitchFamily="2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96240" y="1001078"/>
            <a:ext cx="967740" cy="50673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lstStyle/>
          <a:p>
            <a:pPr lvl="0" algn="dist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2700" kern="0" dirty="0">
                <a:sym typeface="+mn-ea"/>
              </a:rPr>
              <a:t>目录</a:t>
            </a:r>
            <a:endParaRPr lang="zh-CN" sz="2700" kern="0" dirty="0"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248603" y="1484948"/>
            <a:ext cx="1286351" cy="299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lstStyle/>
          <a:p>
            <a:pPr lvl="0" algn="ctr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350" kern="0" dirty="0">
                <a:sym typeface="+mn-ea"/>
              </a:rPr>
              <a:t>CONTENTS</a:t>
            </a:r>
            <a:endParaRPr lang="zh-CN" sz="1350" kern="0" dirty="0"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24810" y="1727200"/>
            <a:ext cx="2439035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校友邦平台角色介绍和整体流程概述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90520" y="1405890"/>
            <a:ext cx="2065020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平台角色和流程概述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0438" y="1311910"/>
            <a:ext cx="69024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01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2924651" y="2760186"/>
            <a:ext cx="2198370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教务管理员电脑网页操作</a:t>
            </a: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指南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2921000" y="2422525"/>
            <a:ext cx="2240915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教务管理员电脑网页</a:t>
            </a:r>
            <a:r>
              <a:rPr lang="zh-CN" sz="1500" kern="0" dirty="0">
                <a:solidFill>
                  <a:schemeClr val="tx1"/>
                </a:solidFill>
                <a:sym typeface="+mn-ea"/>
              </a:rPr>
              <a:t>操作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2204244" y="2345055"/>
            <a:ext cx="7435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03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043136" y="1727359"/>
            <a:ext cx="1971199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教师账号如何登录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6008846" y="1405890"/>
            <a:ext cx="1627823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登录指南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273834" y="1311910"/>
            <a:ext cx="74676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02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043295" y="2760345"/>
            <a:ext cx="2258695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教务管理微信小程序的操作</a:t>
            </a: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指南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6009005" y="2421890"/>
            <a:ext cx="2004695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lstStyle/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教务管理员移动端</a:t>
            </a:r>
            <a:r>
              <a:rPr lang="zh-CN" sz="1500" kern="0" dirty="0">
                <a:solidFill>
                  <a:schemeClr val="tx1"/>
                </a:solidFill>
                <a:sym typeface="+mn-ea"/>
              </a:rPr>
              <a:t>操作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267484" y="2345055"/>
            <a:ext cx="75946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04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0914" y="3340735"/>
            <a:ext cx="743585" cy="645160"/>
          </a:xfrm>
          <a:prstGeom prst="rect">
            <a:avLst/>
          </a:prstGeom>
        </p:spPr>
        <p:txBody>
          <a:bodyPr wrap="none">
            <a:spAutoFit/>
          </a:bodyPr>
          <a:p>
            <a:pPr algn="ctr" defTabSz="914400"/>
            <a:r>
              <a:rPr lang="en-US" altLang="zh-CN" sz="3600" dirty="0" smtClean="0">
                <a:solidFill>
                  <a:srgbClr val="C00000"/>
                </a:solidFill>
                <a:latin typeface="DIN Alternate" panose="020B0500000000000000" charset="0"/>
                <a:ea typeface="Microsoft YaHei Regular" panose="020B0502040204020203" charset="-122"/>
                <a:cs typeface="DIN Alternate" panose="020B0500000000000000" charset="0"/>
              </a:rPr>
              <a:t>05</a:t>
            </a:r>
            <a:endParaRPr lang="en-US" altLang="zh-CN" sz="3600" dirty="0" smtClean="0">
              <a:solidFill>
                <a:srgbClr val="C00000"/>
              </a:solidFill>
              <a:latin typeface="DIN Alternate" panose="020B0500000000000000" charset="0"/>
              <a:ea typeface="Microsoft YaHei Regular" panose="020B0502040204020203" charset="-122"/>
              <a:cs typeface="DIN Alternate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21000" y="3456940"/>
            <a:ext cx="2131060" cy="299085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500" kern="0" dirty="0">
                <a:solidFill>
                  <a:schemeClr val="tx1"/>
                </a:solidFill>
                <a:sym typeface="+mn-ea"/>
              </a:rPr>
              <a:t>其他</a:t>
            </a:r>
            <a:endParaRPr lang="zh-CN" sz="1500" kern="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947511" y="3797776"/>
            <a:ext cx="2198370" cy="229870"/>
          </a:xfrm>
          <a:prstGeom prst="rect">
            <a:avLst/>
          </a:prstGeom>
          <a:ln w="12700">
            <a:miter lim="400000"/>
          </a:ln>
          <a:effectLst/>
        </p:spPr>
        <p:txBody>
          <a:bodyPr wrap="square" lIns="45718" tIns="34290" rIns="45718" bIns="34290" rtlCol="0" anchor="t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发布公告、问卷调查</a:t>
            </a:r>
            <a:r>
              <a:rPr lang="zh-CN" sz="1050" kern="0" dirty="0">
                <a:solidFill>
                  <a:schemeClr val="bg1">
                    <a:lumMod val="50000"/>
                  </a:schemeClr>
                </a:solidFill>
                <a:sym typeface="+mn-ea"/>
              </a:rPr>
              <a:t>等</a:t>
            </a:r>
            <a:endParaRPr lang="zh-CN" sz="1050" kern="0" dirty="0">
              <a:solidFill>
                <a:schemeClr val="bg1">
                  <a:lumMod val="50000"/>
                </a:schemeClr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337820" y="169545"/>
            <a:ext cx="159258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3.3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查看统计报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表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3400" y="742950"/>
            <a:ext cx="8162290" cy="41516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424180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3.4“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全国大学生实习公共服务平台</a:t>
            </a:r>
            <a:r>
              <a:rPr 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数据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上报</a:t>
            </a:r>
            <a:endParaRPr lang="zh-CN" altLang="en-US" sz="1500" spc="-8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79705" y="627380"/>
            <a:ext cx="8521700" cy="3944620"/>
            <a:chOff x="283" y="988"/>
            <a:chExt cx="13420" cy="6212"/>
          </a:xfrm>
        </p:grpSpPr>
        <p:pic>
          <p:nvPicPr>
            <p:cNvPr id="24" name="图片 2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83" y="988"/>
              <a:ext cx="13420" cy="6212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>
              <p:custDataLst>
                <p:tags r:id="rId3"/>
              </p:custDataLst>
            </p:nvPr>
          </p:nvCxnSpPr>
          <p:spPr>
            <a:xfrm flipH="1">
              <a:off x="1077" y="3483"/>
              <a:ext cx="793" cy="4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>
              <a:off x="1870" y="2803"/>
              <a:ext cx="2756" cy="483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altLang="en-US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1.点击“实习上报</a:t>
              </a:r>
              <a:r>
                <a:rPr lang="zh-CN" altLang="en-US" sz="140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”</a:t>
              </a:r>
              <a:endParaRPr lang="en-US" altLang="zh-CN" sz="1400" noProof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27" name="直接箭头连接符 26"/>
            <p:cNvCxnSpPr/>
            <p:nvPr>
              <p:custDataLst>
                <p:tags r:id="rId5"/>
              </p:custDataLst>
            </p:nvPr>
          </p:nvCxnSpPr>
          <p:spPr>
            <a:xfrm flipH="1" flipV="1">
              <a:off x="11849" y="1896"/>
              <a:ext cx="227" cy="79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>
              <p:custDataLst>
                <p:tags r:id="rId6"/>
              </p:custDataLst>
            </p:nvPr>
          </p:nvSpPr>
          <p:spPr>
            <a:xfrm>
              <a:off x="10942" y="2916"/>
              <a:ext cx="2756" cy="822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en-US" altLang="zh-CN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2</a:t>
              </a:r>
              <a:r>
                <a:rPr lang="zh-CN" altLang="en-US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.点击查看教育部实习上报的要求</a:t>
              </a:r>
              <a:endParaRPr lang="en-US" altLang="zh-CN" sz="1400" noProof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424180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3.4“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全国大学生实习公共服务平台</a:t>
            </a:r>
            <a:r>
              <a:rPr 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数据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上报</a:t>
            </a:r>
            <a:endParaRPr lang="zh-CN" altLang="en-US" sz="1500" spc="-8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79705" y="627380"/>
            <a:ext cx="8521700" cy="3978275"/>
            <a:chOff x="283" y="988"/>
            <a:chExt cx="13420" cy="6265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83" y="988"/>
              <a:ext cx="13420" cy="6212"/>
            </a:xfrm>
            <a:prstGeom prst="rect">
              <a:avLst/>
            </a:prstGeom>
          </p:spPr>
        </p:pic>
        <p:cxnSp>
          <p:nvCxnSpPr>
            <p:cNvPr id="7" name="直接箭头连接符 6"/>
            <p:cNvCxnSpPr/>
            <p:nvPr>
              <p:custDataLst>
                <p:tags r:id="rId3"/>
              </p:custDataLst>
            </p:nvPr>
          </p:nvCxnSpPr>
          <p:spPr>
            <a:xfrm flipH="1">
              <a:off x="4365" y="2122"/>
              <a:ext cx="1021" cy="10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5046" y="1215"/>
              <a:ext cx="5315" cy="822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en-US" altLang="zh-CN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lang="zh-CN" altLang="en-US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.选择要导出数据的月份，根据提示修改有误或者不完整的数据</a:t>
              </a:r>
              <a:endParaRPr lang="en-US" altLang="zh-CN" sz="1400" noProof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3" name="直接箭头连接符 12"/>
            <p:cNvCxnSpPr/>
            <p:nvPr>
              <p:custDataLst>
                <p:tags r:id="rId5"/>
              </p:custDataLst>
            </p:nvPr>
          </p:nvCxnSpPr>
          <p:spPr>
            <a:xfrm>
              <a:off x="7576" y="2009"/>
              <a:ext cx="226" cy="11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0942" y="3993"/>
              <a:ext cx="2756" cy="822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sz="1400" b="0" noProof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单个修改学生的实习数据</a:t>
              </a:r>
              <a:endParaRPr lang="zh-CN" sz="1400" b="0" noProof="1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2" name="直接箭头连接符 1"/>
            <p:cNvCxnSpPr/>
            <p:nvPr>
              <p:custDataLst>
                <p:tags r:id="rId7"/>
              </p:custDataLst>
            </p:nvPr>
          </p:nvCxnSpPr>
          <p:spPr>
            <a:xfrm flipV="1">
              <a:off x="9468" y="5297"/>
              <a:ext cx="0" cy="102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>
              <p:custDataLst>
                <p:tags r:id="rId8"/>
              </p:custDataLst>
            </p:nvPr>
          </p:nvSpPr>
          <p:spPr>
            <a:xfrm>
              <a:off x="5708" y="4277"/>
              <a:ext cx="4046" cy="822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sz="1400" b="0" noProof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选中学生后，批量修改学生的实习数据</a:t>
              </a:r>
              <a:endParaRPr lang="zh-CN" sz="1400" b="0" noProof="1"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5" name="直接箭头连接符 4"/>
            <p:cNvCxnSpPr/>
            <p:nvPr>
              <p:custDataLst>
                <p:tags r:id="rId9"/>
              </p:custDataLst>
            </p:nvPr>
          </p:nvCxnSpPr>
          <p:spPr>
            <a:xfrm flipH="1">
              <a:off x="4705" y="4731"/>
              <a:ext cx="908" cy="3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5"/>
            <p:cNvCxnSpPr>
              <a:stCxn id="9" idx="1"/>
            </p:cNvCxnSpPr>
            <p:nvPr>
              <p:custDataLst>
                <p:tags r:id="rId10"/>
              </p:custDataLst>
            </p:nvPr>
          </p:nvCxnSpPr>
          <p:spPr>
            <a:xfrm flipH="1">
              <a:off x="3912" y="1626"/>
              <a:ext cx="1134" cy="60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8334" y="6431"/>
              <a:ext cx="3370" cy="822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zh-CN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或者勾选信息缺失的学生，修改实习数据</a:t>
              </a:r>
              <a:endParaRPr lang="zh-CN" sz="1400" noProof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0" name="直接箭头连接符 9"/>
            <p:cNvCxnSpPr>
              <a:stCxn id="14" idx="2"/>
            </p:cNvCxnSpPr>
            <p:nvPr>
              <p:custDataLst>
                <p:tags r:id="rId12"/>
              </p:custDataLst>
            </p:nvPr>
          </p:nvCxnSpPr>
          <p:spPr>
            <a:xfrm>
              <a:off x="12320" y="4815"/>
              <a:ext cx="210" cy="11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424180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3.4“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全国大学生实习公共服务平台</a:t>
            </a:r>
            <a:r>
              <a:rPr 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数据</a:t>
            </a:r>
            <a:r>
              <a:rPr lang="zh-CN" altLang="en-US"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上报</a:t>
            </a:r>
            <a:endParaRPr lang="zh-CN" altLang="en-US" sz="1500" spc="-80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51460" y="627380"/>
            <a:ext cx="8521700" cy="3944620"/>
            <a:chOff x="396" y="988"/>
            <a:chExt cx="13420" cy="6212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396" y="988"/>
              <a:ext cx="13420" cy="6212"/>
            </a:xfrm>
            <a:prstGeom prst="rect">
              <a:avLst/>
            </a:prstGeom>
          </p:spPr>
        </p:pic>
        <p:cxnSp>
          <p:nvCxnSpPr>
            <p:cNvPr id="17" name="直接箭头连接符 16"/>
            <p:cNvCxnSpPr/>
            <p:nvPr>
              <p:custDataLst>
                <p:tags r:id="rId3"/>
              </p:custDataLst>
            </p:nvPr>
          </p:nvCxnSpPr>
          <p:spPr>
            <a:xfrm flipH="1">
              <a:off x="3571" y="4731"/>
              <a:ext cx="794" cy="3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4479" y="4504"/>
              <a:ext cx="3152" cy="483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en-US" altLang="zh-CN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4</a:t>
              </a:r>
              <a:r>
                <a:rPr lang="zh-CN" altLang="en-US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.导出实习上报明细</a:t>
              </a:r>
              <a:endParaRPr lang="en-US" altLang="zh-CN" sz="1400" noProof="1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19" name="直接箭头连接符 18"/>
            <p:cNvCxnSpPr/>
            <p:nvPr>
              <p:custDataLst>
                <p:tags r:id="rId5"/>
              </p:custDataLst>
            </p:nvPr>
          </p:nvCxnSpPr>
          <p:spPr>
            <a:xfrm flipH="1">
              <a:off x="6633" y="4844"/>
              <a:ext cx="1134" cy="3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745" y="4504"/>
              <a:ext cx="4185" cy="483"/>
            </a:xfrm>
            <a:prstGeom prst="rect">
              <a:avLst/>
            </a:prstGeom>
            <a:noFill/>
            <a:effectLst>
              <a:glow rad="1079500">
                <a:schemeClr val="accent3">
                  <a:satMod val="175000"/>
                  <a:alpha val="100000"/>
                </a:schemeClr>
              </a:glow>
            </a:effectLst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r>
                <a:rPr lang="en-US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5.</a:t>
              </a:r>
              <a:r>
                <a:rPr lang="zh-CN" altLang="en-US" sz="1400" b="0" noProof="1"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已导出数据的学生进行标记</a:t>
              </a:r>
              <a:endParaRPr lang="zh-CN" altLang="en-US" sz="1400" b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3.5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实习数据监控</a:t>
            </a:r>
            <a:endParaRPr lang="zh-CN" altLang="en-US" b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76400" y="1348105"/>
            <a:ext cx="5119370" cy="15760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R="0" algn="just" defTabSz="914400" hangingPunct="0"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kern="1200" cap="none" spc="0" normalizeH="0" baseline="0" noProof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Calibri" panose="020F0502020204030204" charset="0"/>
              </a:rPr>
              <a:t>                   </a:t>
            </a:r>
            <a:r>
              <a:rPr kumimoji="0" lang="zh-CN" altLang="en-US" kern="1200" cap="none" spc="0" normalizeH="0" baseline="0" noProof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Calibri" panose="020F0502020204030204" charset="0"/>
              </a:rPr>
              <a:t>实时数据监控大屏</a:t>
            </a:r>
            <a:endParaRPr kumimoji="0" lang="zh-CN" altLang="en-US" kern="1200" cap="none" spc="0" normalizeH="0" baseline="0" noProof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Calibri" panose="020F0502020204030204" charset="0"/>
            </a:endParaRPr>
          </a:p>
          <a:p>
            <a:pPr marR="0" algn="just" defTabSz="914400" hangingPunct="0"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kern="1200" cap="none" spc="0" normalizeH="0" baseline="0" noProof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Calibri" panose="020F0502020204030204" charset="0"/>
            </a:endParaRPr>
          </a:p>
          <a:p>
            <a:pPr marL="342900" marR="0" indent="-342900" algn="just" defTabSz="914400" hangingPunct="0">
              <a:lnSpc>
                <a:spcPct val="130000"/>
              </a:lnSpc>
              <a:buClrTx/>
              <a:buSzTx/>
              <a:buFont typeface="+mj-lt"/>
              <a:buAutoNum type="arabicPeriod"/>
              <a:defRPr/>
            </a:pPr>
            <a:r>
              <a:rPr kumimoji="0" sz="1400" b="0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Calibri" panose="020F0502020204030204" charset="0"/>
              </a:rPr>
              <a:t>点击“实践大脑”</a:t>
            </a:r>
            <a:endParaRPr kumimoji="0" sz="1400" b="0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Calibri" panose="020F0502020204030204" charset="0"/>
            </a:endParaRPr>
          </a:p>
          <a:p>
            <a:pPr marL="342900" marR="0" indent="-342900" algn="just" defTabSz="914400" hangingPunct="0">
              <a:lnSpc>
                <a:spcPct val="130000"/>
              </a:lnSpc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1400" b="0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Calibri" panose="020F0502020204030204" charset="0"/>
              </a:rPr>
              <a:t>点击查看实习数据监控大屏</a:t>
            </a:r>
            <a:endParaRPr kumimoji="0" lang="zh-CN" altLang="en-US" sz="1400" b="0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Calibri" panose="020F0502020204030204" charset="0"/>
            </a:endParaRPr>
          </a:p>
          <a:p>
            <a:pPr marL="342900" marR="0" indent="-342900" algn="just" defTabSz="914400" hangingPunct="0">
              <a:lnSpc>
                <a:spcPct val="130000"/>
              </a:lnSpc>
              <a:buClrTx/>
              <a:buSzTx/>
              <a:buFont typeface="+mj-lt"/>
              <a:buAutoNum type="arabicPeriod"/>
              <a:defRPr/>
            </a:pPr>
            <a:r>
              <a:rPr kumimoji="0" sz="1400" b="0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Calibri" panose="020F0502020204030204" charset="0"/>
              </a:rPr>
              <a:t>点击下方四个模块查看实时数据</a:t>
            </a:r>
            <a:endParaRPr kumimoji="0" sz="1400" b="0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606425"/>
            <a:ext cx="7564120" cy="361569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3347403" y="4150360"/>
            <a:ext cx="144145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064510" y="4587875"/>
            <a:ext cx="3015615" cy="306705"/>
          </a:xfrm>
          <a:prstGeom prst="rect">
            <a:avLst/>
          </a:prstGeom>
          <a:noFill/>
          <a:effectLst>
            <a:glow rad="1079500">
              <a:schemeClr val="accent3">
                <a:satMod val="175000"/>
                <a:alpha val="10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400" b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3</a:t>
            </a:r>
            <a:r>
              <a:rPr lang="zh-CN" altLang="en-US" sz="1400" b="0" noProof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.点击下方四个模块查看实时数据</a:t>
            </a:r>
            <a:endParaRPr lang="en-US" altLang="zh-CN" sz="1400" noProof="1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ctrTitle"/>
          </p:nvPr>
        </p:nvSpPr>
        <p:spPr>
          <a:xfrm>
            <a:off x="259080" y="235585"/>
            <a:ext cx="4225290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3.5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实习数据监控</a:t>
            </a:r>
            <a:r>
              <a:rPr lang="en-US" altLang="zh-CN">
                <a:sym typeface="+mn-ea"/>
              </a:rPr>
              <a:t>.6 </a:t>
            </a:r>
            <a:r>
              <a:rPr lang="zh-CN" altLang="en-US">
                <a:sym typeface="+mn-ea"/>
              </a:rPr>
              <a:t>数据监控大屏</a:t>
            </a:r>
            <a:r>
              <a:rPr lang="zh-CN" altLang="en-US">
                <a:sym typeface="Calibri" panose="020F0502020204030204" charset="0"/>
              </a:rPr>
              <a:t>（专业版）</a:t>
            </a:r>
            <a:endParaRPr lang="zh-CN" altLang="en-US">
              <a:sym typeface="+mn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4067493" y="4156075"/>
            <a:ext cx="0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4859973" y="4156075"/>
            <a:ext cx="0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5507673" y="4156075"/>
            <a:ext cx="144145" cy="3600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04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教务管理移动端操作</a:t>
            </a:r>
            <a:endParaRPr lang="zh-CN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教务管理微信小程序端的操作</a:t>
            </a:r>
            <a:r>
              <a:rPr lang="zh-CN" sz="1050" kern="0" dirty="0">
                <a:sym typeface="+mn-ea"/>
              </a:rPr>
              <a:t>指南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4.1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小程序管理界面</a:t>
            </a:r>
            <a:r>
              <a:rPr lang="zh-CN" b="0">
                <a:sym typeface="+mn-ea"/>
              </a:rPr>
              <a:t>小</a:t>
            </a:r>
            <a:r>
              <a:rPr lang="zh-CN">
                <a:sym typeface="+mn-ea"/>
              </a:rPr>
              <a:t>程序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工作台</a:t>
            </a:r>
            <a:endParaRPr lang="zh-CN" altLang="en-US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628015"/>
            <a:ext cx="2113280" cy="362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30" y="628015"/>
            <a:ext cx="2103755" cy="36417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55" y="628015"/>
            <a:ext cx="2134870" cy="36937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780" y="699770"/>
            <a:ext cx="2091690" cy="36195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8040" y="1636395"/>
            <a:ext cx="958850" cy="275590"/>
          </a:xfrm>
          <a:prstGeom prst="rect">
            <a:avLst/>
          </a:prstGeom>
          <a:noFill/>
          <a:effectLst>
            <a:glow rad="1079500">
              <a:schemeClr val="accent3">
                <a:satMod val="175000"/>
                <a:alpha val="10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可切换权限</a:t>
            </a:r>
            <a:endParaRPr lang="zh-CN" altLang="en-US" noProof="1"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251460" y="1348105"/>
            <a:ext cx="695960" cy="28829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39750" y="4413250"/>
            <a:ext cx="66116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 b="0">
                <a:solidFill>
                  <a:srgbClr val="FF0000"/>
                </a:solidFill>
                <a:ea typeface="宋体" panose="02010600030101010101" pitchFamily="2" charset="-122"/>
                <a:sym typeface="+mn-ea"/>
              </a:rPr>
              <a:t>说明：切换账号角色权限需要老师账号有多个角色权限。如需要管理员权限请联系更高一级的管理员老师，开通账号权限。</a:t>
            </a:r>
            <a:endParaRPr lang="zh-CN" altLang="en-US" sz="1200" b="0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4.1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小程序管理界面</a:t>
            </a:r>
            <a:r>
              <a:rPr lang="zh-CN">
                <a:sym typeface="+mn-ea"/>
              </a:rPr>
              <a:t>小程序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工作台</a:t>
            </a: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72225" y="1564005"/>
            <a:ext cx="2072005" cy="1306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工作台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过程管理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模块，选择对应学年学期，即可查看当前管理范围下，各学院</a:t>
            </a:r>
            <a:r>
              <a:rPr lang="en-US" altLang="zh-CN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专业的计划概况。</a:t>
            </a:r>
            <a:endParaRPr lang="zh-CN" altLang="en-US" sz="1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说明：点击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更多筛选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，可选择更多维度。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3665" y="483870"/>
            <a:ext cx="2294890" cy="3957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" y="549275"/>
            <a:ext cx="2250440" cy="38588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91640" y="1203960"/>
            <a:ext cx="1901825" cy="275590"/>
          </a:xfrm>
          <a:prstGeom prst="rect">
            <a:avLst/>
          </a:prstGeom>
          <a:noFill/>
          <a:effectLst>
            <a:glow rad="1079500">
              <a:schemeClr val="accent3">
                <a:satMod val="175000"/>
                <a:alpha val="10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过程管理</a:t>
            </a:r>
            <a:r>
              <a:rPr lang="en-US" altLang="zh-CN" sz="1200" b="0" noProof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1200" b="0" noProof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259205" y="772160"/>
            <a:ext cx="465455" cy="43180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4.1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小程序管理界面</a:t>
            </a:r>
            <a:r>
              <a:rPr lang="zh-CN">
                <a:sym typeface="+mn-ea"/>
              </a:rPr>
              <a:t>小程序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大数据</a:t>
            </a:r>
            <a:endParaRPr lang="zh-CN" altLang="en-US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3935" y="1708150"/>
            <a:ext cx="231457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可在移动端随时查看实时数据和相关统计数据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260" y="694055"/>
            <a:ext cx="2284730" cy="3936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720" y="699770"/>
            <a:ext cx="2270760" cy="3941445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187450" y="4300220"/>
            <a:ext cx="384175" cy="43180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829685" y="4300220"/>
            <a:ext cx="415290" cy="43180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1447800"/>
            <a:ext cx="9145905" cy="2455545"/>
            <a:chOff x="-1523" y="1447800"/>
            <a:chExt cx="9145905" cy="2455545"/>
          </a:xfrm>
        </p:grpSpPr>
        <p:sp>
          <p:nvSpPr>
            <p:cNvPr id="3" name="object 3"/>
            <p:cNvSpPr/>
            <p:nvPr/>
          </p:nvSpPr>
          <p:spPr>
            <a:xfrm>
              <a:off x="-1523" y="1447800"/>
              <a:ext cx="9145905" cy="1965960"/>
            </a:xfrm>
            <a:custGeom>
              <a:avLst/>
              <a:gdLst/>
              <a:ahLst/>
              <a:cxnLst/>
              <a:rect l="l" t="t" r="r" b="b"/>
              <a:pathLst>
                <a:path w="9145905" h="1965960">
                  <a:moveTo>
                    <a:pt x="9145524" y="1965960"/>
                  </a:moveTo>
                  <a:lnTo>
                    <a:pt x="0" y="1965960"/>
                  </a:lnTo>
                  <a:lnTo>
                    <a:pt x="0" y="0"/>
                  </a:lnTo>
                  <a:lnTo>
                    <a:pt x="9145524" y="0"/>
                  </a:lnTo>
                  <a:lnTo>
                    <a:pt x="9145524" y="1965960"/>
                  </a:lnTo>
                  <a:close/>
                </a:path>
              </a:pathLst>
            </a:custGeom>
            <a:solidFill>
              <a:srgbClr val="C51A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1489240"/>
              <a:ext cx="2511209" cy="24140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90294" y="2814154"/>
            <a:ext cx="10756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-5" dirty="0">
                <a:solidFill>
                  <a:srgbClr val="C00000"/>
                </a:solidFill>
                <a:latin typeface="Sitka Text"/>
                <a:cs typeface="Sitka Text"/>
              </a:rPr>
              <a:t>0</a:t>
            </a:r>
            <a:r>
              <a:rPr sz="7200" b="1" spc="285" dirty="0">
                <a:solidFill>
                  <a:srgbClr val="C00000"/>
                </a:solidFill>
                <a:latin typeface="Sitka Text"/>
                <a:cs typeface="Sitka Text"/>
              </a:rPr>
              <a:t>1</a:t>
            </a:r>
            <a:endParaRPr sz="7200">
              <a:latin typeface="Sitka Text"/>
              <a:cs typeface="Sitka Tex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12999" y="1938616"/>
            <a:ext cx="4624705" cy="956310"/>
            <a:chOff x="2712999" y="1938616"/>
            <a:chExt cx="4624705" cy="9563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999" y="1938616"/>
              <a:ext cx="4499038" cy="6906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2999" y="2527274"/>
              <a:ext cx="4624285" cy="3674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14154" y="2030895"/>
            <a:ext cx="3454400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latin typeface="微软雅黑" panose="020B0503020204020204" charset="-122"/>
                <a:cs typeface="微软雅黑" panose="020B0503020204020204" charset="-122"/>
              </a:rPr>
              <a:t>平台角色和流程概述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1050" b="0" dirty="0">
                <a:latin typeface="微软雅黑" panose="020B0503020204020204" charset="-122"/>
                <a:cs typeface="微软雅黑" panose="020B0503020204020204" charset="-122"/>
              </a:rPr>
              <a:t>校友邦平台角色介绍和整体流程概</a:t>
            </a:r>
            <a:r>
              <a:rPr sz="1050" b="0" spc="5" dirty="0">
                <a:latin typeface="微软雅黑" panose="020B0503020204020204" charset="-122"/>
                <a:cs typeface="微软雅黑" panose="020B0503020204020204" charset="-122"/>
              </a:rPr>
              <a:t>述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3485" y="2816225"/>
            <a:ext cx="85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Sitka Text"/>
                <a:cs typeface="Sitka Text"/>
              </a:rPr>
              <a:t>P</a:t>
            </a:r>
            <a:r>
              <a:rPr sz="2400" b="1" spc="-5" dirty="0">
                <a:solidFill>
                  <a:srgbClr val="C00000"/>
                </a:solidFill>
                <a:latin typeface="Sitka Text"/>
                <a:cs typeface="Sitka Text"/>
              </a:rPr>
              <a:t>A</a:t>
            </a:r>
            <a:r>
              <a:rPr sz="2400" b="1" spc="-5" dirty="0">
                <a:solidFill>
                  <a:srgbClr val="C00000"/>
                </a:solidFill>
                <a:latin typeface="Sitka Text"/>
                <a:cs typeface="Sitka Text"/>
              </a:rPr>
              <a:t>R</a:t>
            </a:r>
            <a:r>
              <a:rPr sz="2400" b="1" spc="90" dirty="0">
                <a:solidFill>
                  <a:srgbClr val="C00000"/>
                </a:solidFill>
                <a:latin typeface="Sitka Text"/>
                <a:cs typeface="Sitka Text"/>
              </a:rPr>
              <a:t>T</a:t>
            </a:r>
            <a:endParaRPr sz="2400">
              <a:latin typeface="Sitka Text"/>
              <a:cs typeface="Sitka Tex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3940" y="699770"/>
            <a:ext cx="2131060" cy="40544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4.2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即时互动</a:t>
            </a:r>
            <a:r>
              <a:rPr lang="zh-CN">
                <a:sym typeface="+mn-ea"/>
              </a:rPr>
              <a:t>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消息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通讯录、实习、系统、互动消息</a:t>
            </a:r>
            <a:endParaRPr lang="zh-CN" altLang="en-US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32270" y="1851660"/>
            <a:ext cx="2133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说明：我的群组是根据教师参与的实习计划自动生成，无法自行创建。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115695" y="1343025"/>
            <a:ext cx="1917065" cy="44704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411730" y="4444365"/>
            <a:ext cx="311150" cy="30988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187450" y="2143125"/>
            <a:ext cx="1917065" cy="36703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195830" y="2555875"/>
            <a:ext cx="1494155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点开右侧箭头，可与学生发送信息，学生端可实时收到。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267585" y="4754245"/>
            <a:ext cx="149415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消息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1403985" y="988060"/>
            <a:ext cx="191071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点击消息类型进入查看</a:t>
            </a:r>
            <a:endParaRPr lang="en-US" altLang="zh-CN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67810" y="699770"/>
            <a:ext cx="2125345" cy="400431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5220335" y="4228465"/>
            <a:ext cx="1092200" cy="367030"/>
          </a:xfrm>
          <a:prstGeom prst="rect">
            <a:avLst/>
          </a:prstGeom>
          <a:noFill/>
          <a:ln w="28575">
            <a:solidFill>
              <a:srgbClr val="C51A24"/>
            </a:solidFill>
          </a:ln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5076190" y="3651885"/>
            <a:ext cx="158686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点击消息处的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学校公告</a:t>
            </a:r>
            <a:r>
              <a:rPr lang="en-US" altLang="zh-CN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2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可发布公告</a:t>
            </a:r>
            <a:endParaRPr lang="zh-CN" altLang="en-US" sz="12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23" y="1447800"/>
            <a:ext cx="9145905" cy="2455545"/>
            <a:chOff x="-1523" y="1447800"/>
            <a:chExt cx="9145905" cy="2455545"/>
          </a:xfrm>
        </p:grpSpPr>
        <p:sp>
          <p:nvSpPr>
            <p:cNvPr id="3" name="object 3"/>
            <p:cNvSpPr/>
            <p:nvPr/>
          </p:nvSpPr>
          <p:spPr>
            <a:xfrm>
              <a:off x="-1523" y="1447800"/>
              <a:ext cx="9145905" cy="1965960"/>
            </a:xfrm>
            <a:custGeom>
              <a:avLst/>
              <a:gdLst/>
              <a:ahLst/>
              <a:cxnLst/>
              <a:rect l="l" t="t" r="r" b="b"/>
              <a:pathLst>
                <a:path w="9145905" h="1965960">
                  <a:moveTo>
                    <a:pt x="9145524" y="1965960"/>
                  </a:moveTo>
                  <a:lnTo>
                    <a:pt x="0" y="1965960"/>
                  </a:lnTo>
                  <a:lnTo>
                    <a:pt x="0" y="0"/>
                  </a:lnTo>
                  <a:lnTo>
                    <a:pt x="9145524" y="0"/>
                  </a:lnTo>
                  <a:lnTo>
                    <a:pt x="9145524" y="1965960"/>
                  </a:lnTo>
                  <a:close/>
                </a:path>
              </a:pathLst>
            </a:custGeom>
            <a:solidFill>
              <a:srgbClr val="C51A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1489240"/>
              <a:ext cx="2511209" cy="24140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90294" y="2814320"/>
            <a:ext cx="1221105" cy="1120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spc="-5" dirty="0">
                <a:solidFill>
                  <a:srgbClr val="C00000"/>
                </a:solidFill>
                <a:latin typeface="Sitka Text"/>
                <a:cs typeface="Sitka Text"/>
              </a:rPr>
              <a:t>0</a:t>
            </a:r>
            <a:r>
              <a:rPr lang="en-US" sz="7200" b="1" spc="330" dirty="0">
                <a:solidFill>
                  <a:srgbClr val="C00000"/>
                </a:solidFill>
                <a:latin typeface="Sitka Text"/>
                <a:cs typeface="Sitka Text"/>
              </a:rPr>
              <a:t>5</a:t>
            </a:r>
            <a:endParaRPr lang="en-US" sz="7200" b="1" spc="330" dirty="0">
              <a:solidFill>
                <a:srgbClr val="C00000"/>
              </a:solidFill>
              <a:latin typeface="Sitka Text"/>
              <a:cs typeface="Sitka Tex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12999" y="1938616"/>
            <a:ext cx="4624705" cy="956310"/>
            <a:chOff x="2712999" y="1938616"/>
            <a:chExt cx="4624705" cy="95631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999" y="1938616"/>
              <a:ext cx="4499038" cy="6906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2999" y="2527274"/>
              <a:ext cx="4624285" cy="36741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814154" y="2030895"/>
            <a:ext cx="1359535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其它</a:t>
            </a:r>
            <a:endParaRPr sz="3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10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实习保险、调查问卷</a:t>
            </a:r>
            <a:r>
              <a:rPr sz="105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等</a:t>
            </a:r>
            <a:endParaRPr sz="105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3485" y="2816225"/>
            <a:ext cx="853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C00000"/>
                </a:solidFill>
                <a:latin typeface="Sitka Text"/>
                <a:cs typeface="Sitka Text"/>
              </a:rPr>
              <a:t>P</a:t>
            </a:r>
            <a:r>
              <a:rPr sz="2400" b="1" spc="-5" dirty="0">
                <a:solidFill>
                  <a:srgbClr val="C00000"/>
                </a:solidFill>
                <a:latin typeface="Sitka Text"/>
                <a:cs typeface="Sitka Text"/>
              </a:rPr>
              <a:t>A</a:t>
            </a:r>
            <a:r>
              <a:rPr sz="2400" b="1" spc="-5" dirty="0">
                <a:solidFill>
                  <a:srgbClr val="C00000"/>
                </a:solidFill>
                <a:latin typeface="Sitka Text"/>
                <a:cs typeface="Sitka Text"/>
              </a:rPr>
              <a:t>R</a:t>
            </a:r>
            <a:r>
              <a:rPr sz="2400" b="1" spc="90" dirty="0">
                <a:solidFill>
                  <a:srgbClr val="C00000"/>
                </a:solidFill>
                <a:latin typeface="Sitka Text"/>
                <a:cs typeface="Sitka Text"/>
              </a:rPr>
              <a:t>T</a:t>
            </a:r>
            <a:endParaRPr sz="2400">
              <a:latin typeface="Sitka Text"/>
              <a:cs typeface="Sitka Tex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65735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.1</a:t>
            </a: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其它-公告消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息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48488" y="1422919"/>
            <a:ext cx="1846095" cy="3222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921" y="2215223"/>
            <a:ext cx="176751" cy="2084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856" y="2201338"/>
            <a:ext cx="477013" cy="247695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326696" y="2188108"/>
            <a:ext cx="1124585" cy="275590"/>
            <a:chOff x="2326696" y="2188108"/>
            <a:chExt cx="1124585" cy="2755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26696" y="2216841"/>
              <a:ext cx="98578" cy="814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0833" y="2188108"/>
              <a:ext cx="965034" cy="2754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26663" y="2203983"/>
              <a:ext cx="124294" cy="10714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56981" y="2204165"/>
            <a:ext cx="930123" cy="24621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5411" y="2572886"/>
            <a:ext cx="187243" cy="20690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856" y="2557573"/>
            <a:ext cx="477013" cy="247695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2326696" y="2544343"/>
            <a:ext cx="667385" cy="275590"/>
            <a:chOff x="2326696" y="2544343"/>
            <a:chExt cx="667385" cy="275590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26696" y="2573076"/>
              <a:ext cx="98578" cy="771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00833" y="2544343"/>
              <a:ext cx="503389" cy="2754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69463" y="2560218"/>
              <a:ext cx="124294" cy="107149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99821" y="2556833"/>
            <a:ext cx="472829" cy="24564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402239" y="2924898"/>
            <a:ext cx="184480" cy="21113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28138" y="2913155"/>
            <a:ext cx="4131892" cy="25154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 txBox="1"/>
          <p:nvPr/>
        </p:nvSpPr>
        <p:spPr>
          <a:xfrm>
            <a:off x="337820" y="169545"/>
            <a:ext cx="127381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.1</a:t>
            </a: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公告消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息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1000" y="666750"/>
            <a:ext cx="8451850" cy="448246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296158" y="492305"/>
            <a:ext cx="6454775" cy="4399915"/>
            <a:chOff x="1296158" y="492305"/>
            <a:chExt cx="6454775" cy="4399915"/>
          </a:xfrm>
        </p:grpSpPr>
        <p:pic>
          <p:nvPicPr>
            <p:cNvPr id="5" name="object 5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296158" y="492305"/>
              <a:ext cx="6401565" cy="43997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8714" y="3519081"/>
              <a:ext cx="583184" cy="2685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9973" y="3501161"/>
              <a:ext cx="364350" cy="3656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31944" y="3487826"/>
              <a:ext cx="1418336" cy="4043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4840" y="1005852"/>
              <a:ext cx="476834" cy="2685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98813" y="1772691"/>
              <a:ext cx="369430" cy="3656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3679" y="1759356"/>
              <a:ext cx="2232914" cy="4049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9931" y="2003196"/>
              <a:ext cx="598779" cy="4037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63373" y="961161"/>
              <a:ext cx="361175" cy="3662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29984" y="948461"/>
              <a:ext cx="1420710" cy="4049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64434" y="2398331"/>
              <a:ext cx="481152" cy="4744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36189" y="1472564"/>
              <a:ext cx="550278" cy="41103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37820" y="169545"/>
            <a:ext cx="127381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.1</a:t>
            </a: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公告消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息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7820" y="169545"/>
            <a:ext cx="108077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.2问卷调</a:t>
            </a:r>
            <a:r>
              <a:rPr sz="1500" b="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查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36850" y="2576195"/>
            <a:ext cx="5087620" cy="756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180" indent="-158115">
              <a:lnSpc>
                <a:spcPct val="100000"/>
              </a:lnSpc>
              <a:spcBef>
                <a:spcPts val="95"/>
              </a:spcBef>
              <a:buSzPct val="94000"/>
              <a:buFont typeface="Calibri" panose="020F0502020204030204"/>
              <a:buAutoNum type="arabicPeriod"/>
              <a:tabLst>
                <a:tab pos="170815" algn="l"/>
              </a:tabLst>
            </a:pPr>
            <a:r>
              <a:rPr sz="16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可设置单选、多选、打分、问答等题</a:t>
            </a:r>
            <a:r>
              <a:rPr sz="1600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型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70180" indent="-158115">
              <a:lnSpc>
                <a:spcPct val="100000"/>
              </a:lnSpc>
              <a:buSzPct val="94000"/>
              <a:buFont typeface="Calibri" panose="020F0502020204030204"/>
              <a:buAutoNum type="arabicPeriod"/>
              <a:tabLst>
                <a:tab pos="170815" algn="l"/>
              </a:tabLst>
            </a:pPr>
            <a:r>
              <a:rPr sz="16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可选择发送对象，比如发送给参加相应实习计划的学</a:t>
            </a:r>
            <a:r>
              <a:rPr sz="1600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生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70180" indent="-158115">
              <a:lnSpc>
                <a:spcPct val="100000"/>
              </a:lnSpc>
              <a:buSzPct val="94000"/>
              <a:buFont typeface="Calibri" panose="020F0502020204030204"/>
              <a:buAutoNum type="arabicPeriod"/>
              <a:tabLst>
                <a:tab pos="170815" algn="l"/>
              </a:tabLst>
            </a:pPr>
            <a:r>
              <a:rPr sz="1600" spc="10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系统会统计问卷结果，并可导</a:t>
            </a:r>
            <a:r>
              <a:rPr sz="1600" spc="-5" dirty="0">
                <a:solidFill>
                  <a:srgbClr val="FF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出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1000" y="742950"/>
            <a:ext cx="8152765" cy="42976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55775"/>
            <a:ext cx="728980" cy="2174875"/>
          </a:xfrm>
          <a:custGeom>
            <a:avLst/>
            <a:gdLst/>
            <a:ahLst/>
            <a:cxnLst/>
            <a:rect l="l" t="t" r="r" b="b"/>
            <a:pathLst>
              <a:path w="728980" h="2174875">
                <a:moveTo>
                  <a:pt x="0" y="2174748"/>
                </a:moveTo>
                <a:lnTo>
                  <a:pt x="728472" y="2174748"/>
                </a:lnTo>
                <a:lnTo>
                  <a:pt x="728472" y="0"/>
                </a:lnTo>
                <a:lnTo>
                  <a:pt x="0" y="0"/>
                </a:lnTo>
                <a:lnTo>
                  <a:pt x="0" y="217474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4" name="object 4"/>
            <p:cNvSpPr/>
            <p:nvPr/>
          </p:nvSpPr>
          <p:spPr>
            <a:xfrm>
              <a:off x="8415528" y="1255775"/>
              <a:ext cx="728980" cy="2174875"/>
            </a:xfrm>
            <a:custGeom>
              <a:avLst/>
              <a:gdLst/>
              <a:ahLst/>
              <a:cxnLst/>
              <a:rect l="l" t="t" r="r" b="b"/>
              <a:pathLst>
                <a:path w="728979" h="2174875">
                  <a:moveTo>
                    <a:pt x="0" y="2174748"/>
                  </a:moveTo>
                  <a:lnTo>
                    <a:pt x="728472" y="2174748"/>
                  </a:lnTo>
                  <a:lnTo>
                    <a:pt x="728472" y="0"/>
                  </a:lnTo>
                  <a:lnTo>
                    <a:pt x="0" y="0"/>
                  </a:lnTo>
                  <a:lnTo>
                    <a:pt x="0" y="2174748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28472" y="952500"/>
              <a:ext cx="7687309" cy="2679700"/>
            </a:xfrm>
            <a:custGeom>
              <a:avLst/>
              <a:gdLst/>
              <a:ahLst/>
              <a:cxnLst/>
              <a:rect l="l" t="t" r="r" b="b"/>
              <a:pathLst>
                <a:path w="7687309" h="2679700">
                  <a:moveTo>
                    <a:pt x="7687056" y="2679192"/>
                  </a:moveTo>
                  <a:lnTo>
                    <a:pt x="0" y="2679192"/>
                  </a:lnTo>
                  <a:lnTo>
                    <a:pt x="0" y="0"/>
                  </a:lnTo>
                  <a:lnTo>
                    <a:pt x="7687056" y="0"/>
                  </a:lnTo>
                  <a:lnTo>
                    <a:pt x="7687056" y="2679192"/>
                  </a:lnTo>
                  <a:close/>
                </a:path>
              </a:pathLst>
            </a:custGeom>
            <a:solidFill>
              <a:srgbClr val="C51A2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22574" y="1364259"/>
              <a:ext cx="3098863" cy="78270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123730" y="1454619"/>
            <a:ext cx="2896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6610" algn="l"/>
                <a:tab pos="1621155" algn="l"/>
                <a:tab pos="2425700" algn="l"/>
              </a:tabLst>
            </a:pPr>
            <a:r>
              <a:rPr sz="3600" dirty="0"/>
              <a:t>谢	谢	观	看</a:t>
            </a:r>
            <a:endParaRPr sz="3600"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10152" y="2352484"/>
            <a:ext cx="3952303" cy="1059561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172777" y="2164079"/>
            <a:ext cx="2867025" cy="2146300"/>
            <a:chOff x="3172777" y="2164079"/>
            <a:chExt cx="2867025" cy="2146300"/>
          </a:xfrm>
        </p:grpSpPr>
        <p:sp>
          <p:nvSpPr>
            <p:cNvPr id="12" name="object 12"/>
            <p:cNvSpPr/>
            <p:nvPr/>
          </p:nvSpPr>
          <p:spPr>
            <a:xfrm>
              <a:off x="3172777" y="2164079"/>
              <a:ext cx="2867025" cy="7620"/>
            </a:xfrm>
            <a:custGeom>
              <a:avLst/>
              <a:gdLst/>
              <a:ahLst/>
              <a:cxnLst/>
              <a:rect l="l" t="t" r="r" b="b"/>
              <a:pathLst>
                <a:path w="2867025" h="7619">
                  <a:moveTo>
                    <a:pt x="2867025" y="7619"/>
                  </a:moveTo>
                  <a:lnTo>
                    <a:pt x="0" y="7619"/>
                  </a:lnTo>
                  <a:lnTo>
                    <a:pt x="0" y="0"/>
                  </a:lnTo>
                  <a:lnTo>
                    <a:pt x="2867025" y="0"/>
                  </a:lnTo>
                  <a:lnTo>
                    <a:pt x="2867025" y="7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011167" y="4111751"/>
              <a:ext cx="1122045" cy="198120"/>
            </a:xfrm>
            <a:custGeom>
              <a:avLst/>
              <a:gdLst/>
              <a:ahLst/>
              <a:cxnLst/>
              <a:rect l="l" t="t" r="r" b="b"/>
              <a:pathLst>
                <a:path w="1122045" h="198120">
                  <a:moveTo>
                    <a:pt x="1121664" y="198120"/>
                  </a:moveTo>
                  <a:lnTo>
                    <a:pt x="0" y="198120"/>
                  </a:lnTo>
                  <a:lnTo>
                    <a:pt x="0" y="0"/>
                  </a:lnTo>
                  <a:lnTo>
                    <a:pt x="1121664" y="0"/>
                  </a:lnTo>
                  <a:lnTo>
                    <a:pt x="1121664" y="19812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22326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1.1</a:t>
            </a:r>
            <a:r>
              <a:rPr sz="1500" spc="-80" dirty="0"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spc="10" dirty="0">
                <a:latin typeface="宋体" panose="02010600030101010101" pitchFamily="2" charset="-122"/>
                <a:cs typeface="宋体" panose="02010600030101010101" pitchFamily="2" charset="-122"/>
              </a:rPr>
              <a:t>平台角色-按账号权</a:t>
            </a:r>
            <a:r>
              <a:rPr sz="1500" dirty="0">
                <a:latin typeface="宋体" panose="02010600030101010101" pitchFamily="2" charset="-122"/>
                <a:cs typeface="宋体" panose="02010600030101010101" pitchFamily="2" charset="-122"/>
              </a:rPr>
              <a:t>限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object 5" descr="C:/Users/huangkaixin/Desktop/企业微信截图_20250510161643.png企业微信截图_20250510161643"/>
          <p:cNvPicPr/>
          <p:nvPr/>
        </p:nvPicPr>
        <p:blipFill>
          <a:blip r:embed="rId1"/>
          <a:srcRect l="8503" r="8503"/>
          <a:stretch>
            <a:fillRect/>
          </a:stretch>
        </p:blipFill>
        <p:spPr>
          <a:xfrm>
            <a:off x="837565" y="772160"/>
            <a:ext cx="7155180" cy="40900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7820" y="169545"/>
            <a:ext cx="2232660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en-US"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1500" b="0" spc="-8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500" b="0" spc="1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平台角色-按账号权</a:t>
            </a:r>
            <a:r>
              <a:rPr sz="1500" b="0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限</a:t>
            </a:r>
            <a:endParaRPr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18076" y="1706879"/>
            <a:ext cx="4081779" cy="10198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90805" marR="3175">
              <a:lnSpc>
                <a:spcPct val="100000"/>
              </a:lnSpc>
              <a:spcBef>
                <a:spcPts val="80"/>
              </a:spcBef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</a:t>
            </a: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、岗位、报名审核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90805" marR="317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</a:t>
            </a: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、签到考勤查看提醒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9080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</a:t>
            </a: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、周日志和实习报告批阅、实习成绩鉴定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；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90805" marR="3175">
              <a:lnSpc>
                <a:spcPct val="100000"/>
              </a:lnSpc>
            </a:pP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4</a:t>
            </a:r>
            <a:r>
              <a:rPr sz="1600" b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、部分统计信息查看</a:t>
            </a:r>
            <a:r>
              <a:rPr sz="16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95165" y="2848610"/>
            <a:ext cx="40474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1、发布实习计划（选择实习形式、制定实习要求</a:t>
            </a:r>
            <a:r>
              <a:rPr sz="1400" b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2" name="图片 5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035" y="572135"/>
            <a:ext cx="7855585" cy="4451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hape 22"/>
          <p:cNvSpPr>
            <a:spLocks noChangeArrowheads="1"/>
          </p:cNvSpPr>
          <p:nvPr/>
        </p:nvSpPr>
        <p:spPr bwMode="auto">
          <a:xfrm>
            <a:off x="-952" y="1447324"/>
            <a:ext cx="9144953" cy="1966913"/>
          </a:xfrm>
          <a:prstGeom prst="rect">
            <a:avLst/>
          </a:prstGeom>
          <a:solidFill>
            <a:srgbClr val="C51A24"/>
          </a:solidFill>
          <a:ln w="12700">
            <a:noFill/>
            <a:miter lim="400000"/>
          </a:ln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2" name="Shape 22"/>
          <p:cNvSpPr>
            <a:spLocks noChangeArrowheads="1"/>
          </p:cNvSpPr>
          <p:nvPr/>
        </p:nvSpPr>
        <p:spPr bwMode="auto">
          <a:xfrm>
            <a:off x="897255" y="1504474"/>
            <a:ext cx="1534478" cy="231933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>
            <a:outerShdw blurRad="76200" dir="13500000" sy="23000" kx="1200000" algn="br" rotWithShape="0">
              <a:srgbClr val="B90003">
                <a:alpha val="20000"/>
              </a:srgbClr>
            </a:outerShdw>
          </a:effectLst>
        </p:spPr>
        <p:txBody>
          <a:bodyPr lIns="45718" rIns="45718" anchor="ctr"/>
          <a:p>
            <a:pPr hangingPunct="0"/>
            <a:endParaRPr lang="en-US" altLang="zh-CN" sz="1800" b="0" baseline="0">
              <a:solidFill>
                <a:srgbClr val="DF2024"/>
              </a:solidFill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1555" y="1814195"/>
            <a:ext cx="13519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7200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微软雅黑" panose="020B0503020204020204" charset="-122"/>
                <a:cs typeface="DIN Alternate" panose="020B0500000000000000" charset="0"/>
                <a:sym typeface="+mn-ea"/>
              </a:rPr>
              <a:t> </a:t>
            </a:r>
            <a:r>
              <a:rPr lang="en-US" altLang="zh-CN" sz="7200" b="1" dirty="0" smtClean="0">
                <a:solidFill>
                  <a:srgbClr val="C00000"/>
                </a:solidFill>
                <a:effectLst/>
                <a:latin typeface="DIN Alternate" panose="020B0500000000000000" charset="0"/>
                <a:ea typeface="Microsoft YaHei Bold" panose="020B0502040204020203" charset="-122"/>
                <a:cs typeface="DIN Alternate" panose="020B0500000000000000" charset="0"/>
                <a:sym typeface="+mn-ea"/>
              </a:rPr>
              <a:t>02</a:t>
            </a:r>
            <a:endParaRPr lang="en-US" altLang="zh-CN" sz="7200" b="1" dirty="0" smtClean="0">
              <a:solidFill>
                <a:srgbClr val="C00000"/>
              </a:solidFill>
              <a:effectLst/>
              <a:latin typeface="DIN Alternate" panose="020B0500000000000000" charset="0"/>
              <a:ea typeface="Microsoft YaHei Bold" panose="020B0502040204020203" charset="-122"/>
              <a:cs typeface="DIN Alternate" panose="020B0500000000000000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781776" y="2007394"/>
            <a:ext cx="4361498" cy="553085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rIns="45718" rtlCol="0">
            <a:spAutoFit/>
          </a:bodyPr>
          <a:p>
            <a:pPr lvl="0" algn="l" hangingPunct="0"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3000">
                <a:latin typeface="微软雅黑" panose="020B0503020204020204" charset="-122"/>
                <a:ea typeface="微软雅黑" panose="020B0503020204020204" charset="-122"/>
              </a:rPr>
              <a:t>登录指南</a:t>
            </a:r>
            <a:endParaRPr lang="zh-CN" sz="3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781776" y="2596039"/>
            <a:ext cx="4486751" cy="229870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808080">
                <a:alpha val="31423"/>
              </a:srgbClr>
            </a:outerShdw>
          </a:effectLst>
        </p:spPr>
        <p:txBody>
          <a:bodyPr wrap="square" lIns="45718" tIns="34290" rIns="45718" bIns="34290" anchor="t">
            <a:spAutoFit/>
          </a:bodyPr>
          <a:p>
            <a:pPr lvl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200" b="0" baseline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zh-CN" sz="1050" kern="0" dirty="0">
                <a:sym typeface="+mn-ea"/>
              </a:rPr>
              <a:t>教师账号如何登录</a:t>
            </a:r>
            <a:endParaRPr lang="zh-CN" sz="1050" kern="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10920" y="2826385"/>
            <a:ext cx="1122045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r"/>
            <a:r>
              <a:rPr lang="en-US" altLang="zh-CN" sz="2400" dirty="0">
                <a:solidFill>
                  <a:srgbClr val="C00000"/>
                </a:solidFill>
                <a:latin typeface="DIN Alternate" panose="020B0500000000000000" charset="0"/>
                <a:ea typeface="方正黑体简体" panose="02010601030101010101" pitchFamily="2" charset="-122"/>
                <a:cs typeface="DIN Alternate" panose="020B0500000000000000" charset="0"/>
                <a:sym typeface="Noto Serif CJK SC" panose="02020400000000000000" pitchFamily="18" charset="-122"/>
              </a:rPr>
              <a:t>PART</a:t>
            </a:r>
            <a:endParaRPr lang="en-US" altLang="zh-CN" sz="2400" dirty="0">
              <a:solidFill>
                <a:srgbClr val="C00000"/>
              </a:solidFill>
              <a:latin typeface="DIN Alternate" panose="020B0500000000000000" charset="0"/>
              <a:ea typeface="方正黑体简体" panose="02010601030101010101" pitchFamily="2" charset="-122"/>
              <a:cs typeface="DIN Alternate" panose="020B0500000000000000" charset="0"/>
              <a:sym typeface="Noto Serif CJK SC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39128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>
                <a:latin typeface="宋体" panose="02010600030101010101" pitchFamily="2" charset="-122"/>
                <a:cs typeface="宋体" panose="02010600030101010101" pitchFamily="2" charset="-122"/>
              </a:rPr>
              <a:t>2.1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电脑端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登录</a:t>
            </a:r>
            <a:endParaRPr lang="zh-CN" altLang="en-US"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0600" y="1123950"/>
            <a:ext cx="7165340" cy="374650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6676390" y="1123315"/>
            <a:ext cx="334010" cy="20891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673100" y="544830"/>
            <a:ext cx="6619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r>
              <a:rPr lang="zh-CN" altLang="en-US"/>
              <a:t>进入学校办事大厅，搜索实习实践管理，选择第一个进入</a:t>
            </a:r>
            <a:r>
              <a:rPr lang="zh-CN" altLang="en-US"/>
              <a:t>系统。</a:t>
            </a:r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37820" y="169545"/>
            <a:ext cx="1391285" cy="24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>
                <a:latin typeface="宋体" panose="02010600030101010101" pitchFamily="2" charset="-122"/>
                <a:cs typeface="宋体" panose="02010600030101010101" pitchFamily="2" charset="-122"/>
              </a:rPr>
              <a:t>2.1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电脑端</a:t>
            </a:r>
            <a:r>
              <a:rPr lang="zh-CN" altLang="en-US" sz="1500">
                <a:latin typeface="宋体" panose="02010600030101010101" pitchFamily="2" charset="-122"/>
                <a:cs typeface="宋体" panose="02010600030101010101" pitchFamily="2" charset="-122"/>
              </a:rPr>
              <a:t>登录</a:t>
            </a:r>
            <a:endParaRPr lang="zh-CN" altLang="en-US" sz="15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73100" y="544830"/>
            <a:ext cx="6619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</a:t>
            </a:r>
            <a:r>
              <a:rPr lang="zh-CN" altLang="en-US"/>
              <a:t>进入学校办事大厅，搜索实习实践管理，选择第一个进入</a:t>
            </a:r>
            <a:r>
              <a:rPr lang="zh-CN" altLang="en-US"/>
              <a:t>系统。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400" y="1047750"/>
            <a:ext cx="8573770" cy="35166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9080" y="235744"/>
            <a:ext cx="5461159" cy="230505"/>
          </a:xfrm>
        </p:spPr>
        <p:txBody>
          <a:bodyPr/>
          <a:p>
            <a:r>
              <a:rPr lang="en-US" altLang="zh-CN" b="0">
                <a:solidFill>
                  <a:schemeClr val="tx1"/>
                </a:solidFill>
                <a:sym typeface="+mn-ea"/>
              </a:rPr>
              <a:t>2.2</a:t>
            </a:r>
            <a:r>
              <a:rPr lang="zh-CN" altLang="en-US" b="0">
                <a:solidFill>
                  <a:schemeClr val="tx1"/>
                </a:solidFill>
                <a:sym typeface="+mn-ea"/>
              </a:rPr>
              <a:t>移动端登录</a:t>
            </a:r>
            <a:r>
              <a:rPr lang="zh-CN" b="0">
                <a:sym typeface="+mn-ea"/>
              </a:rPr>
              <a:t>小程</a:t>
            </a:r>
            <a:r>
              <a:rPr lang="zh-CN">
                <a:sym typeface="+mn-ea"/>
              </a:rPr>
              <a:t>序</a:t>
            </a:r>
            <a:r>
              <a:rPr lang="en-US" altLang="zh-CN">
                <a:sym typeface="+mn-ea"/>
              </a:rPr>
              <a:t>-</a:t>
            </a:r>
            <a:r>
              <a:rPr lang="zh-CN" altLang="en-US">
                <a:sym typeface="+mn-ea"/>
              </a:rPr>
              <a:t>工作台</a:t>
            </a:r>
            <a:endParaRPr lang="zh-CN" altLang="en-US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66800" y="666750"/>
            <a:ext cx="2610485" cy="4145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91000" y="635000"/>
            <a:ext cx="2752090" cy="4177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  <p:tag name="KSO_WM_UNIT_PLACING_PICTURE_USER_VIEWPORT" val="{&quot;height&quot;:11640,&quot;width&quot;:6120}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PP_MARK_KEY" val="bbab6ced-af80-4e21-bf50-ee55b1e3dbd0"/>
  <p:tag name="COMMONDATA" val="eyJoZGlkIjoiYTlhYTZjNTU1ZWZiY2MyYmE0NWFjNTFiZDJhMWMyMGI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WPS 演示</Application>
  <PresentationFormat>On-screen Show (4:3)</PresentationFormat>
  <Paragraphs>200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Calibri</vt:lpstr>
      <vt:lpstr>字魂105号-简雅黑</vt:lpstr>
      <vt:lpstr>DIN Alternate</vt:lpstr>
      <vt:lpstr>Segoe UI Symbol</vt:lpstr>
      <vt:lpstr>Microsoft YaHei Regular</vt:lpstr>
      <vt:lpstr>Calibri</vt:lpstr>
      <vt:lpstr>Sitka Text</vt:lpstr>
      <vt:lpstr>Microsoft YaHei Bold</vt:lpstr>
      <vt:lpstr>方正黑体简体</vt:lpstr>
      <vt:lpstr>Noto Serif CJK SC</vt:lpstr>
      <vt:lpstr>Arial Unicode MS</vt:lpstr>
      <vt:lpstr>黑体</vt:lpstr>
      <vt:lpstr>Office Theme</vt:lpstr>
      <vt:lpstr>实习实践平台平台</vt:lpstr>
      <vt:lpstr>PowerPoint 演示文稿</vt:lpstr>
      <vt:lpstr>校友邦平台角色介绍和整体流程概述</vt:lpstr>
      <vt:lpstr>PowerPoint 演示文稿</vt:lpstr>
      <vt:lpstr>1.2 平台角色-按账号权限</vt:lpstr>
      <vt:lpstr>PowerPoint 演示文稿</vt:lpstr>
      <vt:lpstr>PowerPoint 演示文稿</vt:lpstr>
      <vt:lpstr>PowerPoint 演示文稿</vt:lpstr>
      <vt:lpstr>2.2移动端登录小程序-工作台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3.5实习数据监控</vt:lpstr>
      <vt:lpstr>3.5实习数据监控.6 数据监控大屏（专业版）</vt:lpstr>
      <vt:lpstr>PowerPoint 演示文稿</vt:lpstr>
      <vt:lpstr>4.1小程序管理界面小程序-工作台</vt:lpstr>
      <vt:lpstr>4.1小程序管理界面小程序-工作台</vt:lpstr>
      <vt:lpstr>4.1小程序管理界面小程序-大数据</vt:lpstr>
      <vt:lpstr>4.2即时互动序-消息-通讯录、实习、系统、互动消息</vt:lpstr>
      <vt:lpstr>PowerPoint 演示文稿</vt:lpstr>
      <vt:lpstr>PowerPoint 演示文稿</vt:lpstr>
      <vt:lpstr>PowerPoint 演示文稿</vt:lpstr>
      <vt:lpstr>PowerPoint 演示文稿</vt:lpstr>
      <vt:lpstr>5.2问卷调查</vt:lpstr>
      <vt:lpstr>谢	谢	观	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校友邦实习实训平台</dc:title>
  <dc:creator/>
  <cp:lastModifiedBy>Deemo</cp:lastModifiedBy>
  <cp:revision>6</cp:revision>
  <dcterms:created xsi:type="dcterms:W3CDTF">2023-07-03T09:17:00Z</dcterms:created>
  <dcterms:modified xsi:type="dcterms:W3CDTF">2025-05-10T10:48:37Z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2023-04-04T16:00:00Z</vt:filetime>
  </property>
  <property fmtid="{D5CDD505-2E9C-101B-9397-08002B2CF9AE}" pid="3" name="Creator">
    <vt:lpwstr>WPS 演示</vt:lpwstr>
  </property>
  <property fmtid="{D5CDD505-2E9C-101B-9397-08002B2CF9AE}" pid="4" name="LastSaved">
    <vt:filetime>2023-07-04T16:00:00Z</vt:filetime>
  </property>
  <property fmtid="{D5CDD505-2E9C-101B-9397-08002B2CF9AE}" pid="5" name="ICV">
    <vt:lpwstr>D12CB64D52CB4C9283447C453AF34A98_13</vt:lpwstr>
  </property>
  <property fmtid="{D5CDD505-2E9C-101B-9397-08002B2CF9AE}" pid="6" name="KSOProductBuildVer">
    <vt:lpwstr>2052-12.1.0.16120</vt:lpwstr>
  </property>
</Properties>
</file>