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3"/>
    <p:sldId id="258" r:id="rId4"/>
    <p:sldId id="330" r:id="rId5"/>
    <p:sldId id="331" r:id="rId6"/>
    <p:sldId id="332" r:id="rId7"/>
    <p:sldId id="288" r:id="rId8"/>
    <p:sldId id="289" r:id="rId9"/>
    <p:sldId id="333" r:id="rId11"/>
    <p:sldId id="284" r:id="rId12"/>
    <p:sldId id="291" r:id="rId13"/>
    <p:sldId id="290" r:id="rId14"/>
    <p:sldId id="292" r:id="rId15"/>
    <p:sldId id="293" r:id="rId16"/>
    <p:sldId id="294" r:id="rId17"/>
    <p:sldId id="367" r:id="rId18"/>
    <p:sldId id="295" r:id="rId19"/>
    <p:sldId id="296" r:id="rId20"/>
    <p:sldId id="297" r:id="rId21"/>
    <p:sldId id="298" r:id="rId22"/>
    <p:sldId id="299" r:id="rId23"/>
    <p:sldId id="302" r:id="rId24"/>
    <p:sldId id="358" r:id="rId25"/>
    <p:sldId id="359" r:id="rId26"/>
    <p:sldId id="368" r:id="rId27"/>
    <p:sldId id="369" r:id="rId28"/>
    <p:sldId id="361" r:id="rId29"/>
    <p:sldId id="363" r:id="rId30"/>
    <p:sldId id="370" r:id="rId31"/>
    <p:sldId id="365" r:id="rId32"/>
    <p:sldId id="366" r:id="rId33"/>
    <p:sldId id="303" r:id="rId34"/>
    <p:sldId id="265" r:id="rId35"/>
    <p:sldId id="355" r:id="rId36"/>
    <p:sldId id="357" r:id="rId37"/>
  </p:sldIdLst>
  <p:sldSz cx="12192000" cy="6858000"/>
  <p:notesSz cx="6858000" cy="9144000"/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EDFF"/>
    <a:srgbClr val="12B19F"/>
    <a:srgbClr val="A4F6EC"/>
    <a:srgbClr val="27A98C"/>
    <a:srgbClr val="FF9BDC"/>
    <a:srgbClr val="3C4856"/>
    <a:srgbClr val="B55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259" y="82"/>
      </p:cViewPr>
      <p:guideLst>
        <p:guide orient="horz" pos="2160"/>
        <p:guide pos="38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1" Type="http://schemas.openxmlformats.org/officeDocument/2006/relationships/tags" Target="tags/tag44.xml"/><Relationship Id="rId40" Type="http://schemas.openxmlformats.org/officeDocument/2006/relationships/tableStyles" Target="tableStyles.xml"/><Relationship Id="rId4" Type="http://schemas.openxmlformats.org/officeDocument/2006/relationships/slide" Target="slides/slide2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D5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 flipH="1">
            <a:off x="0" y="0"/>
            <a:ext cx="10435771" cy="6858000"/>
          </a:xfrm>
          <a:prstGeom prst="rect">
            <a:avLst/>
          </a:prstGeom>
          <a:blipFill dpi="0" rotWithShape="1">
            <a:blip r:embed="rId12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image" Target="../media/image40.png"/><Relationship Id="rId7" Type="http://schemas.openxmlformats.org/officeDocument/2006/relationships/tags" Target="../tags/tag19.xml"/><Relationship Id="rId6" Type="http://schemas.openxmlformats.org/officeDocument/2006/relationships/image" Target="../media/image39.png"/><Relationship Id="rId5" Type="http://schemas.openxmlformats.org/officeDocument/2006/relationships/tags" Target="../tags/tag18.xml"/><Relationship Id="rId4" Type="http://schemas.openxmlformats.org/officeDocument/2006/relationships/image" Target="../media/image38.png"/><Relationship Id="rId3" Type="http://schemas.openxmlformats.org/officeDocument/2006/relationships/tags" Target="../tags/tag17.xml"/><Relationship Id="rId2" Type="http://schemas.openxmlformats.org/officeDocument/2006/relationships/image" Target="../media/image37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41.png"/><Relationship Id="rId1" Type="http://schemas.openxmlformats.org/officeDocument/2006/relationships/tags" Target="../tags/tag16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tags" Target="../tags/tag23.xml"/><Relationship Id="rId4" Type="http://schemas.openxmlformats.org/officeDocument/2006/relationships/image" Target="../media/image42.png"/><Relationship Id="rId3" Type="http://schemas.openxmlformats.org/officeDocument/2006/relationships/tags" Target="../tags/tag22.xml"/><Relationship Id="rId2" Type="http://schemas.openxmlformats.org/officeDocument/2006/relationships/image" Target="../media/image41.png"/><Relationship Id="rId1" Type="http://schemas.openxmlformats.org/officeDocument/2006/relationships/tags" Target="../tags/tag2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7.png"/><Relationship Id="rId6" Type="http://schemas.openxmlformats.org/officeDocument/2006/relationships/image" Target="../media/image46.png"/><Relationship Id="rId5" Type="http://schemas.openxmlformats.org/officeDocument/2006/relationships/tags" Target="../tags/tag26.xml"/><Relationship Id="rId4" Type="http://schemas.openxmlformats.org/officeDocument/2006/relationships/image" Target="../media/image45.png"/><Relationship Id="rId3" Type="http://schemas.openxmlformats.org/officeDocument/2006/relationships/tags" Target="../tags/tag25.xml"/><Relationship Id="rId2" Type="http://schemas.openxmlformats.org/officeDocument/2006/relationships/image" Target="../media/image44.png"/><Relationship Id="rId1" Type="http://schemas.openxmlformats.org/officeDocument/2006/relationships/tags" Target="../tags/tag24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tags" Target="../tags/tag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1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4.png"/><Relationship Id="rId3" Type="http://schemas.openxmlformats.org/officeDocument/2006/relationships/image" Target="../media/image30.png"/><Relationship Id="rId2" Type="http://schemas.openxmlformats.org/officeDocument/2006/relationships/image" Target="../media/image53.png"/><Relationship Id="rId1" Type="http://schemas.openxmlformats.org/officeDocument/2006/relationships/tags" Target="../tags/tag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1" Type="http://schemas.openxmlformats.org/officeDocument/2006/relationships/tags" Target="../tags/tag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2.png"/><Relationship Id="rId1" Type="http://schemas.openxmlformats.org/officeDocument/2006/relationships/tags" Target="../tags/tag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4.png"/><Relationship Id="rId1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8.png"/><Relationship Id="rId1" Type="http://schemas.openxmlformats.org/officeDocument/2006/relationships/tags" Target="../tags/tag31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tags" Target="../tags/tag3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1.png"/><Relationship Id="rId1" Type="http://schemas.openxmlformats.org/officeDocument/2006/relationships/tags" Target="../tags/tag3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2.png"/><Relationship Id="rId1" Type="http://schemas.openxmlformats.org/officeDocument/2006/relationships/tags" Target="../tags/tag34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tags" Target="../tags/tag3.xml"/><Relationship Id="rId4" Type="http://schemas.openxmlformats.org/officeDocument/2006/relationships/image" Target="../media/image6.png"/><Relationship Id="rId3" Type="http://schemas.openxmlformats.org/officeDocument/2006/relationships/tags" Target="../tags/tag2.xml"/><Relationship Id="rId2" Type="http://schemas.openxmlformats.org/officeDocument/2006/relationships/image" Target="../media/image5.pn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tags" Target="../tags/tag3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5.png"/><Relationship Id="rId1" Type="http://schemas.openxmlformats.org/officeDocument/2006/relationships/tags" Target="../tags/tag3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8.png"/><Relationship Id="rId8" Type="http://schemas.openxmlformats.org/officeDocument/2006/relationships/tags" Target="../tags/tag42.xml"/><Relationship Id="rId7" Type="http://schemas.openxmlformats.org/officeDocument/2006/relationships/image" Target="../media/image77.png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image" Target="../media/image76.jpeg"/><Relationship Id="rId2" Type="http://schemas.openxmlformats.org/officeDocument/2006/relationships/tags" Target="../tags/tag38.x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81.png"/><Relationship Id="rId12" Type="http://schemas.openxmlformats.org/officeDocument/2006/relationships/image" Target="../media/image80.png"/><Relationship Id="rId11" Type="http://schemas.openxmlformats.org/officeDocument/2006/relationships/image" Target="../media/image79.png"/><Relationship Id="rId10" Type="http://schemas.openxmlformats.org/officeDocument/2006/relationships/tags" Target="../tags/tag43.xml"/><Relationship Id="rId1" Type="http://schemas.openxmlformats.org/officeDocument/2006/relationships/tags" Target="../tags/tag3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3.png"/><Relationship Id="rId1" Type="http://schemas.openxmlformats.org/officeDocument/2006/relationships/image" Target="../media/image82.emf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3.png"/><Relationship Id="rId7" Type="http://schemas.openxmlformats.org/officeDocument/2006/relationships/tags" Target="../tags/tag8.xml"/><Relationship Id="rId6" Type="http://schemas.openxmlformats.org/officeDocument/2006/relationships/image" Target="../media/image12.png"/><Relationship Id="rId5" Type="http://schemas.openxmlformats.org/officeDocument/2006/relationships/tags" Target="../tags/tag7.xml"/><Relationship Id="rId4" Type="http://schemas.openxmlformats.org/officeDocument/2006/relationships/image" Target="../media/image11.png"/><Relationship Id="rId3" Type="http://schemas.openxmlformats.org/officeDocument/2006/relationships/tags" Target="../tags/tag6.xml"/><Relationship Id="rId2" Type="http://schemas.openxmlformats.org/officeDocument/2006/relationships/image" Target="../media/image10.pn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tags" Target="../tags/tag11.xml"/><Relationship Id="rId4" Type="http://schemas.openxmlformats.org/officeDocument/2006/relationships/image" Target="../media/image16.png"/><Relationship Id="rId3" Type="http://schemas.openxmlformats.org/officeDocument/2006/relationships/tags" Target="../tags/tag10.xml"/><Relationship Id="rId2" Type="http://schemas.openxmlformats.org/officeDocument/2006/relationships/image" Target="../media/image15.png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image" Target="../media/image22.png"/><Relationship Id="rId3" Type="http://schemas.openxmlformats.org/officeDocument/2006/relationships/tags" Target="../tags/tag12.xml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6" Type="http://schemas.openxmlformats.org/officeDocument/2006/relationships/image" Target="../media/image26.png"/><Relationship Id="rId5" Type="http://schemas.openxmlformats.org/officeDocument/2006/relationships/tags" Target="../tags/tag15.xml"/><Relationship Id="rId4" Type="http://schemas.openxmlformats.org/officeDocument/2006/relationships/image" Target="../media/image25.png"/><Relationship Id="rId3" Type="http://schemas.openxmlformats.org/officeDocument/2006/relationships/tags" Target="../tags/tag14.xml"/><Relationship Id="rId2" Type="http://schemas.openxmlformats.org/officeDocument/2006/relationships/image" Target="../media/image24.png"/><Relationship Id="rId1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LOGO完整200-65-01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55" y="5661719"/>
            <a:ext cx="3254375" cy="105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本框 6"/>
          <p:cNvSpPr txBox="1"/>
          <p:nvPr/>
        </p:nvSpPr>
        <p:spPr>
          <a:xfrm>
            <a:off x="607345" y="1674879"/>
            <a:ext cx="6982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</a:t>
            </a:r>
            <a:r>
              <a:rPr lang="zh-CN" altLang="en-US" sz="4800" b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共享课学生操作指南</a:t>
            </a:r>
            <a:endParaRPr lang="zh-CN" altLang="en-US" sz="4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8"/>
          <p:cNvSpPr txBox="1"/>
          <p:nvPr/>
        </p:nvSpPr>
        <p:spPr>
          <a:xfrm>
            <a:off x="653275" y="2586933"/>
            <a:ext cx="2450652" cy="584775"/>
          </a:xfrm>
          <a:prstGeom prst="rect">
            <a:avLst/>
          </a:prstGeom>
          <a:solidFill>
            <a:srgbClr val="12B19F"/>
          </a:solidFill>
        </p:spPr>
        <p:txBody>
          <a:bodyPr wrap="square" rtlCol="0">
            <a:spAutoFit/>
          </a:bodyPr>
          <a:lstStyle/>
          <a:p>
            <a:r>
              <a:rPr lang="zh-CN" altLang="en-US" sz="3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学生端讲解</a:t>
            </a:r>
            <a:endParaRPr lang="zh-CN" altLang="en-US" sz="3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3" r="48694"/>
          <a:stretch>
            <a:fillRect/>
          </a:stretch>
        </p:blipFill>
        <p:spPr>
          <a:xfrm>
            <a:off x="7589416" y="2505876"/>
            <a:ext cx="4710770" cy="352226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  <p:bldLst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87180" y="1712088"/>
            <a:ext cx="4630420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 fontAlgn="auto">
              <a:lnSpc>
                <a:spcPct val="100000"/>
              </a:lnSpc>
            </a:pP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成绩</a:t>
            </a: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、请大家开始学习前一定要查看成绩组成以及平时分攻略！！！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在学习过程中，学生可点击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【学习】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模块中的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【成绩】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入口，可查看该门课的当前成绩、学习时间、考试时间和成绩规则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课程总成绩由平时成绩+平时测试成绩+见面课成绩+期末考试成绩四部分组成，各部分成绩比例组成以学校规定为准。</a:t>
            </a:r>
            <a:endParaRPr lang="zh-CN" altLang="en-US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、注意：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成绩分析】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中的分数仅作为学习过程中的参考，智慧树最终成绩以成绩发布后的为准。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如果觉得有问题，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可先自行刷新一下再查看。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C:\Users\13642\Desktop\微信图片_20210309090300.png微信图片_2021030909030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590585" y="1898962"/>
            <a:ext cx="2043430" cy="36322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" name="组合 8"/>
          <p:cNvGrpSpPr/>
          <p:nvPr/>
        </p:nvGrpSpPr>
        <p:grpSpPr>
          <a:xfrm>
            <a:off x="4633948" y="1882451"/>
            <a:ext cx="2043430" cy="3632201"/>
            <a:chOff x="1090" y="2178"/>
            <a:chExt cx="3218" cy="58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图片 9" descr="微信图片_202103052203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0" y="2178"/>
              <a:ext cx="3218" cy="5840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sp>
          <p:nvSpPr>
            <p:cNvPr id="11" name="矩形 10"/>
            <p:cNvSpPr/>
            <p:nvPr/>
          </p:nvSpPr>
          <p:spPr>
            <a:xfrm>
              <a:off x="3508" y="2483"/>
              <a:ext cx="667" cy="323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65" y="1711960"/>
            <a:ext cx="1990090" cy="3830955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98500" y="1186180"/>
            <a:ext cx="10699750" cy="1487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defRPr/>
            </a:pP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【平时分】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攻略</a:t>
            </a:r>
            <a:endParaRPr lang="zh-CN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点击成绩分析页面中的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“查看我的平时分”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，可以进入平时成绩详情页面。</a:t>
            </a:r>
            <a:endParaRPr lang="zh-CN" altLang="zh-CN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平时成绩由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学习进度、学习习惯、问答</a:t>
            </a:r>
            <a:r>
              <a:rPr lang="zh-CN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互动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、知识点掌握度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四</a:t>
            </a:r>
            <a:r>
              <a:rPr lang="zh-CN" altLang="zh-CN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部分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组成，点击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平时分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攻略】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或【计分规则】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图标，可以进入查看具体的获取指南。</a:t>
            </a:r>
            <a:endParaRPr lang="en-US" altLang="zh-CN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13205" y="2722245"/>
            <a:ext cx="1849120" cy="352996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62325" y="2722245"/>
            <a:ext cx="1758950" cy="35306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121275" y="2722245"/>
            <a:ext cx="1714500" cy="353123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835775" y="2747645"/>
            <a:ext cx="1727200" cy="35052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562975" y="2722245"/>
            <a:ext cx="1708150" cy="35306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54043" y="1110269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86892" y="1388732"/>
            <a:ext cx="7244715" cy="4680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学习进度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】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部分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学习时间截止前，完成所有教程视频以及章测试可获得全部的学习进度分，即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学习进度分=看视频+做章节测试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，所以一定不要忽略完成章测试。</a:t>
            </a:r>
            <a:endParaRPr lang="en-US" altLang="zh-CN" sz="1600" b="1" dirty="0">
              <a:solidFill>
                <a:srgbClr val="27A9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0" fontAlgn="auto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6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2</a:t>
            </a:r>
            <a:r>
              <a:rPr lang="zh-CN" altLang="en-US" sz="16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）</a:t>
            </a:r>
            <a:r>
              <a:rPr lang="en-US" altLang="zh-CN" sz="16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sz="16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学习习惯</a:t>
            </a:r>
            <a:r>
              <a:rPr lang="en-US" altLang="zh-CN" sz="16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sz="16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部分</a:t>
            </a:r>
            <a:endParaRPr lang="zh-CN" altLang="en-US" sz="1600" b="1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0" fontAlgn="auto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）学习前的第一件事，请查看电脑端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/APP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【成绩分析】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模块中的成绩组成及规则，查看课程应需规律学习的天数。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应需规律学习的天数按照课程在线视频总时长进行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计算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 fontAlgn="auto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学生</a:t>
            </a:r>
            <a:r>
              <a:rPr 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单日视频教程学习时长</a:t>
            </a: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达到25分钟后即可获得当日学习习惯分数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（建议学习时长25-30分钟为宜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学习时长</a:t>
            </a:r>
            <a:r>
              <a:rPr lang="zh-CN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仅为观看教程视频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产生的时长，</a:t>
            </a:r>
            <a:r>
              <a:rPr lang="zh-CN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不包括观看见面课及完成章测试的</a:t>
            </a:r>
            <a:r>
              <a:rPr lang="zh-CN" altLang="zh-CN" sz="1600" b="1" dirty="0" smtClean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时长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（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4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）学习时长及规律天数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次日上午</a:t>
            </a:r>
            <a:r>
              <a:rPr lang="zh-CN" altLang="en-US" sz="1600" b="1" dirty="0" smtClean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更新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。</a:t>
            </a:r>
            <a:endParaRPr lang="en-US" altLang="zh-CN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51180" y="1634490"/>
            <a:ext cx="1919605" cy="383921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70785" y="1634490"/>
            <a:ext cx="1811020" cy="15748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470150" y="3209290"/>
            <a:ext cx="1811655" cy="226504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54240" y="1169819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33830" y="1687939"/>
            <a:ext cx="677100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3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）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问答互动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部分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0" algn="l" fontAlgn="auto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（1）问答分由有效问题数、有效回答数、获得有效回答数三部分构成。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）互动分在整个学期内都会有所浮动，如被系统审核为“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”的问答，在审核人员复核为“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无效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”之后，相应的问答数量也会发生变化，则分数也会随之产生变化。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）互动分在学习时间截止后固化，最终互动得分将于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次日上午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更新。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非人为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”刷帖行为的处罚，一经发现将做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本学期禁言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处理（自动解禁时间为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日23:59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:59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）。温馨提示：如果本学期您有多门课程学习，其中有一门（或多门）课程存在非法刷帖，被禁言后则本学期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所有课程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都无法参与互动问答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12140" y="1454785"/>
            <a:ext cx="1739900" cy="212598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12140" y="3580765"/>
            <a:ext cx="1739900" cy="229616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352040" y="3905885"/>
            <a:ext cx="2348865" cy="197104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1415" y="2169795"/>
            <a:ext cx="2322195" cy="151828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66154" y="1501601"/>
            <a:ext cx="6462395" cy="456057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0" algn="ctr" fontAlgn="auto">
              <a:lnSpc>
                <a:spcPct val="150000"/>
              </a:lnSpc>
              <a:spcBef>
                <a:spcPts val="1000"/>
              </a:spcBef>
              <a:defRPr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【无效互动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事项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无效互动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包含但不限于：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无意义帖、灌水帖、抄袭帖、重复帖、不当言论帖；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回答字数少于3（含）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学习时间结束后发布的提问和回答（学习时间的最后一天请在23:45分之前参与问答，最后15分钟为冷却期）；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回复历史学期的提问（20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年春夏学期的问答建议回复202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日之后的）；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被AI智能审核屏蔽的、审核专员删除的、老师删除的提问和回答。请同学们务必发布有效的、高质量的提问与回答，才能获得高分。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重要，重要，重要：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欲知更多关于学习问答的攻略建议，请前往知到APP或官网学习课程栏目中，点击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【问答】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【课程问答小助手】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下方文字处了解。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457200" algn="l">
              <a:lnSpc>
                <a:spcPct val="150000"/>
              </a:lnSpc>
              <a:spcBef>
                <a:spcPts val="1000"/>
              </a:spcBef>
              <a:defRPr/>
            </a:pP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    </a:t>
            </a:r>
            <a:endParaRPr lang="zh-CN" altLang="en-US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681605" y="1579245"/>
            <a:ext cx="2385695" cy="370014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" y="2926715"/>
            <a:ext cx="2308225" cy="157924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54043" y="1110269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49425" y="1258414"/>
            <a:ext cx="956777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知识点掌握度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】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部分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altLang="zh-CN" b="1" dirty="0">
              <a:solidFill>
                <a:srgbClr val="27A9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23695" y="2355850"/>
            <a:ext cx="3693795" cy="24968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365" y="1109980"/>
            <a:ext cx="3197860" cy="5237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63326" y="1229729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552440" y="1393825"/>
            <a:ext cx="5796280" cy="46824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457200" algn="ctr">
              <a:lnSpc>
                <a:spcPct val="150000"/>
              </a:lnSpc>
            </a:pPr>
            <a:r>
              <a:rPr lang="zh-CN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视频【教程】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模块</a:t>
            </a:r>
            <a:endParaRPr lang="zh-CN" altLang="en-US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点击课程卡片进入课程主界面，在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【教程】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栏目下找到课程视频进行学习。</a:t>
            </a:r>
            <a:endParaRPr lang="zh-CN" altLang="en-US" sz="1600" b="1" dirty="0" smtClean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</a:t>
            </a:r>
            <a:r>
              <a:rPr lang="zh-CN" altLang="zh-CN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学习进度</a:t>
            </a: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计算：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根据累计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观看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时间计算，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拖拽播放进度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等非有效观看的不算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视频学习进度显示：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小节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视频学习完成的，后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方会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显示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勾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标志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dirty="0" smtClean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视频离线学习支持：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可先下载视频在离线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（非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联网）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状态下进行学习，下载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成功的视频会在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缓存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】—【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离线缓存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页面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显示；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（注意：离线学习记录需要在联网后才会提交）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视频学习中卡顿处理：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如在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观看视频时出现卡顿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，在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全屏模式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，通过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播放器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底部右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下角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切换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功能，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调整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清晰度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1980" y="1628140"/>
            <a:ext cx="2171700" cy="45072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945" y="1628140"/>
            <a:ext cx="2436495" cy="455549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673975" y="1268313"/>
            <a:ext cx="3677285" cy="5027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见面课</a:t>
            </a: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、点击课程卡片进入课程主界面，在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【见面课】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栏目下找到各见面课内容安排；及时参加直播或收看回放。</a:t>
            </a:r>
            <a:endParaRPr lang="zh-CN" altLang="en-US" b="1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、具体参与方式请关注教务处或本校课程老师通知。</a:t>
            </a:r>
            <a:endParaRPr lang="zh-CN" altLang="en-US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、见面课后会有课后测试题， 见面课测试题只有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一次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机会，需要各位同学认真作答！！！见面课测试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无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“查看答案”功能。</a:t>
            </a:r>
            <a:endParaRPr lang="zh-CN" altLang="en-US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、有安排见面课学习的同学请注意，每次见面课回放可能由一个或是多个视频组成，需要完成全部视频观看才能获得本次见面课的全部分数。</a:t>
            </a:r>
            <a:endParaRPr lang="zh-CN" altLang="en-US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245100" y="1457960"/>
            <a:ext cx="2428875" cy="437769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" y="1454785"/>
            <a:ext cx="2171700" cy="45072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9725" y="1457960"/>
            <a:ext cx="2365375" cy="4504690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73040" y="1517015"/>
            <a:ext cx="6096000" cy="45288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266700"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作业考试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模块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课程卡片的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【作业考试】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入口，进入作业考试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【未上交】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列表；【未上交】列表中包含课程所有章测试和课程考试；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en-US" sz="1600" b="1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章测试：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每章内容结束后都有章测试，</a:t>
            </a:r>
            <a:r>
              <a:rPr lang="zh-CN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课程学习时间截止后，章测试将无法再提交，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请注意完成章测试的截止时间。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en-US" sz="1600" b="1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期末考试：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期末考试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有相应的开放及截止时间，考试开放之时，也就是学习结束之时，即除了考试，</a:t>
            </a:r>
            <a:r>
              <a:rPr lang="zh-CN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其他任何学习相关的内容均不再计分。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zh-CN" sz="1600" b="1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考试注意事项：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考试只有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一次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机会，不要抱着“看一看”的心理去打开考试，试卷打开后，即使关闭网页或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系统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仍会继续倒计时，一旦考试时限到了，试卷将会被系统自动提交。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endParaRPr lang="zh-CN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1365" y="1600835"/>
            <a:ext cx="2133600" cy="41433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9915" y="1681480"/>
            <a:ext cx="2143125" cy="4200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37100" y="1736725"/>
            <a:ext cx="6374130" cy="3975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266700" algn="ctr">
              <a:lnSpc>
                <a:spcPct val="150000"/>
              </a:lnSpc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已上交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部分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2667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【已上交】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列表，即可查看已提交的章测试或考试相应分数。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章测试在学生完成后立即显示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分数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除有主观题需批阅外）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在学习周期内，若对章测试分数不满意，可申请重做。每章的重做机会各有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次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，以最后一次做题的分数为准。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章测试允许查看自己答题对错情况。</a:t>
            </a:r>
            <a:endParaRPr lang="zh-CN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2667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、考试：原则上平台只有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一次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考试机会，不予申请重做。请务必做好充分准备后再开始考试。</a:t>
            </a:r>
            <a:endParaRPr lang="zh-CN" altLang="en-US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8"/>
          <a:stretch>
            <a:fillRect/>
          </a:stretch>
        </p:blipFill>
        <p:spPr>
          <a:xfrm>
            <a:off x="1281007" y="1586990"/>
            <a:ext cx="2364871" cy="4274916"/>
          </a:xfrm>
          <a:prstGeom prst="rect">
            <a:avLst/>
          </a:prstGeom>
          <a:noFill/>
          <a:ln w="12700" cmpd="sng">
            <a:solidFill>
              <a:schemeClr val="accent6">
                <a:lumMod val="20000"/>
                <a:lumOff val="8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14"/>
          <p:cNvSpPr/>
          <p:nvPr/>
        </p:nvSpPr>
        <p:spPr>
          <a:xfrm>
            <a:off x="-9065" y="1698112"/>
            <a:ext cx="10986402" cy="3429802"/>
          </a:xfrm>
          <a:custGeom>
            <a:avLst/>
            <a:gdLst>
              <a:gd name="connsiteX0" fmla="*/ 0 w 10986402"/>
              <a:gd name="connsiteY0" fmla="*/ 0 h 2761782"/>
              <a:gd name="connsiteX1" fmla="*/ 10986402 w 10986402"/>
              <a:gd name="connsiteY1" fmla="*/ 0 h 2761782"/>
              <a:gd name="connsiteX2" fmla="*/ 10295957 w 10986402"/>
              <a:gd name="connsiteY2" fmla="*/ 2761782 h 2761782"/>
              <a:gd name="connsiteX3" fmla="*/ 0 w 10986402"/>
              <a:gd name="connsiteY3" fmla="*/ 2761782 h 276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86402" h="2761782">
                <a:moveTo>
                  <a:pt x="0" y="0"/>
                </a:moveTo>
                <a:lnTo>
                  <a:pt x="10986402" y="0"/>
                </a:lnTo>
                <a:lnTo>
                  <a:pt x="10295957" y="2761782"/>
                </a:lnTo>
                <a:lnTo>
                  <a:pt x="0" y="2761782"/>
                </a:lnTo>
                <a:close/>
              </a:path>
            </a:pathLst>
          </a:custGeom>
          <a:solidFill>
            <a:srgbClr val="0070C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15"/>
          <p:cNvSpPr/>
          <p:nvPr/>
        </p:nvSpPr>
        <p:spPr>
          <a:xfrm>
            <a:off x="10464800" y="1698112"/>
            <a:ext cx="1727200" cy="3429802"/>
          </a:xfrm>
          <a:custGeom>
            <a:avLst/>
            <a:gdLst>
              <a:gd name="connsiteX0" fmla="*/ 690446 w 1727200"/>
              <a:gd name="connsiteY0" fmla="*/ 0 h 2761782"/>
              <a:gd name="connsiteX1" fmla="*/ 1727200 w 1727200"/>
              <a:gd name="connsiteY1" fmla="*/ 0 h 2761782"/>
              <a:gd name="connsiteX2" fmla="*/ 1727200 w 1727200"/>
              <a:gd name="connsiteY2" fmla="*/ 2761782 h 2761782"/>
              <a:gd name="connsiteX3" fmla="*/ 0 w 1727200"/>
              <a:gd name="connsiteY3" fmla="*/ 2761782 h 276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7200" h="2761782">
                <a:moveTo>
                  <a:pt x="690446" y="0"/>
                </a:moveTo>
                <a:lnTo>
                  <a:pt x="1727200" y="0"/>
                </a:lnTo>
                <a:lnTo>
                  <a:pt x="1727200" y="2761782"/>
                </a:lnTo>
                <a:lnTo>
                  <a:pt x="0" y="2761782"/>
                </a:lnTo>
                <a:close/>
              </a:path>
            </a:pathLst>
          </a:custGeom>
          <a:solidFill>
            <a:srgbClr val="12B19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KSO_GN1"/>
          <p:cNvSpPr txBox="1">
            <a:spLocks noChangeArrowheads="1"/>
          </p:cNvSpPr>
          <p:nvPr/>
        </p:nvSpPr>
        <p:spPr bwMode="auto">
          <a:xfrm>
            <a:off x="5658078" y="2607851"/>
            <a:ext cx="3159634" cy="69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知到 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APP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6721" y="1771757"/>
            <a:ext cx="2809098" cy="335615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2" name="文本框 1"/>
          <p:cNvSpPr txBox="1"/>
          <p:nvPr/>
        </p:nvSpPr>
        <p:spPr>
          <a:xfrm>
            <a:off x="5974662" y="3471148"/>
            <a:ext cx="28428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用手机随时学习</a:t>
            </a:r>
            <a:endParaRPr lang="zh-CN" altLang="en-US" sz="280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396" y="1986392"/>
            <a:ext cx="3005871" cy="3814679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8" name="矩形 7"/>
          <p:cNvSpPr/>
          <p:nvPr/>
        </p:nvSpPr>
        <p:spPr>
          <a:xfrm>
            <a:off x="766388" y="1386664"/>
            <a:ext cx="103080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登录网址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www.zhihuishu.com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，按照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方法注册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登录即可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建议使用谷歌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火狐</a:t>
            </a:r>
            <a:r>
              <a:rPr lang="zh-CN" altLang="en-US" sz="20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浏览器</a:t>
            </a:r>
            <a:endParaRPr lang="en-US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239" y="2926656"/>
            <a:ext cx="6152335" cy="269805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17324" y="1246015"/>
            <a:ext cx="865314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登录后会弹出所导入课程的选课列表，学生点击</a:t>
            </a: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【确认课程】</a:t>
            </a:r>
            <a:r>
              <a:rPr lang="zh-CN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即完成了登录。</a:t>
            </a:r>
            <a:endParaRPr lang="en-US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3325" y="2045335"/>
            <a:ext cx="8233410" cy="3850640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WEB 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操作方法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学习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8604857" y="1889060"/>
            <a:ext cx="282669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0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点击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课程卡片，进入视频学习页面。每个章节的课程视频可重复观看，学透知识点</a:t>
            </a:r>
            <a:r>
              <a:rPr lang="zh-CN" altLang="en-US" sz="20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altLang="zh-CN" sz="2000" dirty="0" smtClean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/>
            <a:endParaRPr lang="zh-CN" altLang="en-US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/>
            <a:r>
              <a:rPr lang="zh-CN" altLang="en-US" sz="20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进入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视频学习页面后，会弹出该门课程的学前必读，该窗口囊括了课程的成绩规则、学习时间、考试时间等重要信息，请同学们仔细查看。</a:t>
            </a:r>
            <a:endParaRPr lang="zh-CN" altLang="en-US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30" y="1644650"/>
            <a:ext cx="7746365" cy="4584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WEB 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操作方法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学习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8384174" y="1311137"/>
            <a:ext cx="315288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、视频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学习进度是根据学生的累计观看时间来计算的，拖拽播放进度条是无法累计观看时间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的，请认真观看视频。</a:t>
            </a:r>
            <a:endParaRPr lang="zh-CN" altLang="en-US" sz="1600" dirty="0" smtClean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、当前视频观看完毕后，请手动切换至下一个小节进行播放，视频播放进度实时更新，以百分比形式呈现在视频后方，进度达到</a:t>
            </a:r>
            <a:r>
              <a:rPr lang="en-US" altLang="zh-CN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100%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即为该视频完成，此时您可以获得该节视频的学习进度。</a:t>
            </a:r>
            <a:endParaRPr lang="zh-CN" altLang="en-US" sz="1600" dirty="0" smtClean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、如果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在观看视频时出现卡顿，可在播放器底部切换清晰度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流畅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高清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来调整播放线路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altLang="zh-CN" sz="1600" dirty="0" smtClean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、视频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学习中会出现弹题，需要回答后方可继续学习。</a:t>
            </a:r>
            <a:endParaRPr lang="zh-CN" altLang="en-US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65" y="1702435"/>
            <a:ext cx="7639050" cy="3688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52120" y="140335"/>
            <a:ext cx="764730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WEB </a:t>
            </a:r>
            <a:r>
              <a:rPr lang="zh-CN" altLang="en-US" sz="44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操作方法</a:t>
            </a:r>
            <a:r>
              <a:rPr lang="en-US" altLang="zh-CN" sz="44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44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学习</a:t>
            </a:r>
            <a:endParaRPr lang="zh-CN" altLang="en-US" sz="4400" b="1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5115" y="1047750"/>
            <a:ext cx="7994650" cy="33718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600"/>
              <a:t>为了减轻大家的提问负担，在部分课程中，小智给大家准备了几个初始的课程相关问题</a:t>
            </a:r>
            <a:endParaRPr lang="zh-CN" altLang="en-US" sz="16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3990" y="1524000"/>
            <a:ext cx="8912225" cy="51454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7265" y="556895"/>
            <a:ext cx="3478530" cy="506476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52120" y="140335"/>
            <a:ext cx="764730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WEB </a:t>
            </a:r>
            <a:r>
              <a:rPr lang="zh-CN" altLang="en-US" sz="44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操作方法</a:t>
            </a:r>
            <a:r>
              <a:rPr lang="en-US" altLang="zh-CN" sz="44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44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学习</a:t>
            </a:r>
            <a:endParaRPr lang="zh-CN" altLang="en-US" sz="4400" b="1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2120" y="1100455"/>
            <a:ext cx="4990465" cy="107632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600"/>
              <a:t>贴心的智能追问</a:t>
            </a:r>
            <a:r>
              <a:rPr lang="en-US" altLang="zh-CN" sz="1600"/>
              <a:t>:</a:t>
            </a:r>
            <a:r>
              <a:rPr lang="zh-CN" altLang="en-US" sz="1600"/>
              <a:t>为了帮助同学们更透彻地理解知识，小智会根据我的回答，给大家推荐更多相关的提问！</a:t>
            </a:r>
            <a:endParaRPr lang="zh-CN" altLang="en-US" sz="1600"/>
          </a:p>
          <a:p>
            <a:r>
              <a:rPr lang="zh-CN" altLang="en-US" sz="1600"/>
              <a:t>每个回答都可以</a:t>
            </a:r>
            <a:r>
              <a:rPr lang="en-US" altLang="zh-CN" sz="1600"/>
              <a:t>“</a:t>
            </a:r>
            <a:r>
              <a:rPr lang="zh-CN" altLang="en-US" sz="1600"/>
              <a:t>重答</a:t>
            </a:r>
            <a:r>
              <a:rPr lang="en-US" altLang="zh-CN" sz="1600"/>
              <a:t>”</a:t>
            </a:r>
            <a:r>
              <a:rPr lang="zh-CN" altLang="en-US" sz="1600"/>
              <a:t>。点击回答下方的</a:t>
            </a:r>
            <a:r>
              <a:rPr lang="en-US" altLang="zh-CN" sz="1600"/>
              <a:t>“</a:t>
            </a:r>
            <a:r>
              <a:rPr lang="zh-CN" altLang="en-US" sz="1600"/>
              <a:t>重新生成</a:t>
            </a:r>
            <a:r>
              <a:rPr lang="en-US" altLang="zh-CN" sz="1600"/>
              <a:t>”</a:t>
            </a:r>
            <a:r>
              <a:rPr lang="zh-CN" altLang="en-US" sz="1600"/>
              <a:t>即可</a:t>
            </a:r>
            <a:endParaRPr lang="zh-CN" altLang="en-US" sz="16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995" y="2422525"/>
            <a:ext cx="3181350" cy="4381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060" y="2176780"/>
            <a:ext cx="3438525" cy="437197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586220" y="752157"/>
            <a:ext cx="5080000" cy="829945"/>
          </a:xfrm>
          <a:prstGeom prst="rect">
            <a:avLst/>
          </a:prstGeom>
        </p:spPr>
        <p:txBody>
          <a:bodyPr>
            <a:spAutoFit/>
          </a:bodyPr>
          <a:p>
            <a:r>
              <a:rPr lang="zh-CN" altLang="en-US" sz="1600"/>
              <a:t>对于不满意的回答，同学们可以</a:t>
            </a:r>
            <a:r>
              <a:rPr lang="zh-CN" altLang="en-US" sz="1600">
                <a:solidFill>
                  <a:srgbClr val="D83931"/>
                </a:solidFill>
              </a:rPr>
              <a:t>点踩</a:t>
            </a:r>
            <a:r>
              <a:rPr lang="zh-CN" altLang="en-US" sz="1600"/>
              <a:t>、选择原因；</a:t>
            </a:r>
            <a:endParaRPr lang="zh-CN" altLang="en-US" sz="1600"/>
          </a:p>
          <a:p>
            <a:r>
              <a:rPr lang="zh-CN" altLang="en-US" sz="1600"/>
              <a:t>对于较满意的回答，同学们也不要吝啬自己的</a:t>
            </a:r>
            <a:r>
              <a:rPr lang="zh-CN" altLang="en-US" sz="1600">
                <a:solidFill>
                  <a:srgbClr val="2EA121"/>
                </a:solidFill>
              </a:rPr>
              <a:t>赞</a:t>
            </a:r>
            <a:r>
              <a:rPr lang="zh-CN" altLang="en-US" sz="1600"/>
              <a:t>哦！或者点击</a:t>
            </a:r>
            <a:r>
              <a:rPr lang="zh-CN" altLang="en-US" sz="1600">
                <a:solidFill>
                  <a:srgbClr val="2EA121"/>
                </a:solidFill>
              </a:rPr>
              <a:t>“我懂了”</a:t>
            </a:r>
            <a:r>
              <a:rPr lang="zh-CN" altLang="en-US" sz="1600"/>
              <a:t>表示自己懂了！</a:t>
            </a:r>
            <a:endParaRPr lang="zh-CN" altLang="en-US" sz="160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9425" y="1991995"/>
            <a:ext cx="3124200" cy="435292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WEB 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操作方法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学习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8599170" y="2034540"/>
            <a:ext cx="2865755" cy="278955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视频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学习中，可点击知识点对应视频片段进行快速跳转，也可通过点击图标跳转知识点</a:t>
            </a:r>
            <a:r>
              <a:rPr lang="zh-CN" altLang="en-US" sz="20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学习。</a:t>
            </a:r>
            <a:endParaRPr lang="en-US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65" y="1202690"/>
            <a:ext cx="8039100" cy="5064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WEB 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操作方法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学习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7355840" y="1162685"/>
            <a:ext cx="4371340" cy="2938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0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0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、点击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对应主题可进入知识点学习空间，查看完整教学资源，知识点描述，并点击提升掌握度进行练习，根据习题正确率获取响应知识点掌握度</a:t>
            </a:r>
            <a:r>
              <a:rPr lang="zh-CN" altLang="en-US" sz="20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altLang="zh-CN" sz="2000" dirty="0" smtClean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0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0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、答题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完成后，可查看作答记录与解析，并可获得相关知识点资源的推荐。</a:t>
            </a:r>
            <a:endParaRPr lang="zh-CN" altLang="en-US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435" y="1162685"/>
            <a:ext cx="6502400" cy="29673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20" y="2849880"/>
            <a:ext cx="9853930" cy="3905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WEB 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操作方法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学习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443865" y="1264285"/>
            <a:ext cx="6400165" cy="860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0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0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、答题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完成后，可查看作答记录与解析，并可获得相关知识点资源的推荐。</a:t>
            </a:r>
            <a:endParaRPr lang="zh-CN" altLang="en-US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410" y="1957705"/>
            <a:ext cx="8950960" cy="42906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WEB 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操作方法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学习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1067435" y="1162685"/>
            <a:ext cx="10182860" cy="1398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en-US" altLang="zh-CN" sz="20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0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A514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掌握度包括对知识点个数，薄弱点、遗漏点、免考核点个数，以及平均掌握度的统计。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rgbClr val="5A514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en-US" altLang="zh-CN" sz="20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0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、点击单个知识点，可了解单个知识点的掌握度，同时</a:t>
            </a:r>
            <a:r>
              <a:rPr lang="en-US" altLang="zh-CN" sz="20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AI</a:t>
            </a:r>
            <a:r>
              <a:rPr lang="zh-CN" altLang="en-US" sz="20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提示提升掌握度，可以进入到考核页面，通过答题提升掌握度。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rgbClr val="5A514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385" y="2724785"/>
            <a:ext cx="10328910" cy="340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APP</a:t>
            </a:r>
            <a:r>
              <a:rPr lang="zh-CN" altLang="en-US" sz="4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78300" y="1288827"/>
            <a:ext cx="10814685" cy="14566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新生</a:t>
            </a:r>
            <a:r>
              <a:rPr lang="en-US" altLang="zh-CN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之前未登录过的同学</a:t>
            </a:r>
            <a:endParaRPr lang="en-US" altLang="zh-CN" sz="24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打开知到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，选择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学号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登录，输入自己的学校、大学学号及初始密码</a:t>
            </a:r>
            <a:r>
              <a:rPr lang="en-US" altLang="zh-CN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Zhihuishu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@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学号后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（首字母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Z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为大写。如：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Zhihuishu@220908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。如学号不足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位，则为全部学号），验证姓氏、绑定手机号后，会弹出课程确认的界面，点击确认即可。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（注意：首次登录请务必选择学号登录）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013801" y="2748914"/>
            <a:ext cx="9950627" cy="3522980"/>
            <a:chOff x="786812" y="2627087"/>
            <a:chExt cx="9950627" cy="3522980"/>
          </a:xfrm>
        </p:grpSpPr>
        <p:grpSp>
          <p:nvGrpSpPr>
            <p:cNvPr id="10" name="组合 9"/>
            <p:cNvGrpSpPr/>
            <p:nvPr/>
          </p:nvGrpSpPr>
          <p:grpSpPr>
            <a:xfrm>
              <a:off x="786812" y="2627087"/>
              <a:ext cx="1979930" cy="3521710"/>
              <a:chOff x="2010" y="3202"/>
              <a:chExt cx="3118" cy="554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1" name="图片 10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2"/>
              <a:stretch>
                <a:fillRect/>
              </a:stretch>
            </p:blipFill>
            <p:spPr>
              <a:xfrm>
                <a:off x="2010" y="3202"/>
                <a:ext cx="3118" cy="5546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12" name="矩形 11"/>
              <p:cNvSpPr/>
              <p:nvPr/>
            </p:nvSpPr>
            <p:spPr>
              <a:xfrm>
                <a:off x="3631" y="3802"/>
                <a:ext cx="756" cy="38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</a:ex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740090" y="2627087"/>
              <a:ext cx="1981200" cy="3522980"/>
              <a:chOff x="5783" y="3202"/>
              <a:chExt cx="3120" cy="554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5" name="图片 14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>
                <a:off x="5783" y="3202"/>
                <a:ext cx="3120" cy="5548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16" name="矩形 15"/>
              <p:cNvSpPr/>
              <p:nvPr/>
            </p:nvSpPr>
            <p:spPr>
              <a:xfrm>
                <a:off x="5964" y="3687"/>
                <a:ext cx="2304" cy="3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4720020" y="2627087"/>
              <a:ext cx="1979930" cy="3521710"/>
              <a:chOff x="9614" y="3202"/>
              <a:chExt cx="3118" cy="554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8" name="图片 17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>
                <a:off x="9614" y="3202"/>
                <a:ext cx="3118" cy="5547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20" name="矩形 19"/>
              <p:cNvSpPr/>
              <p:nvPr/>
            </p:nvSpPr>
            <p:spPr>
              <a:xfrm>
                <a:off x="10481" y="5500"/>
                <a:ext cx="634" cy="40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</a:ex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6699949" y="2627087"/>
              <a:ext cx="2047141" cy="3521710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grpSp>
          <p:nvGrpSpPr>
            <p:cNvPr id="8" name="组合 7"/>
            <p:cNvGrpSpPr/>
            <p:nvPr/>
          </p:nvGrpSpPr>
          <p:grpSpPr>
            <a:xfrm>
              <a:off x="8757509" y="2627087"/>
              <a:ext cx="1979930" cy="3521710"/>
              <a:chOff x="11218" y="2770"/>
              <a:chExt cx="3118" cy="554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218" y="2770"/>
                <a:ext cx="3118" cy="5546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19" name="矩形 18"/>
              <p:cNvSpPr/>
              <p:nvPr/>
            </p:nvSpPr>
            <p:spPr>
              <a:xfrm>
                <a:off x="11400" y="4556"/>
                <a:ext cx="2755" cy="55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  <p:bldLst>
      <p:bldP spid="7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WEB 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操作方法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学习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8315471" y="2119892"/>
            <a:ext cx="315288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000" noProof="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000" noProof="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r>
              <a:rPr lang="zh-CN" altLang="en-US" sz="2000" noProof="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章测试和期末考试，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A514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您可以通过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A514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目录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A514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A514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看完视频去完成测试，也可以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从左侧</a:t>
            </a:r>
            <a:r>
              <a:rPr lang="zh-CN" altLang="en-US" sz="2000" noProof="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“作业考试” 点击进入章测试和期末测试。</a:t>
            </a:r>
            <a:endParaRPr lang="en-US" altLang="zh-CN" sz="2000" noProof="0" dirty="0" smtClean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点击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作业考试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中的已上交列表，即可查看到相应分数。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rgbClr val="5A514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30" y="1290320"/>
            <a:ext cx="3159125" cy="49834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1925" y="1619250"/>
            <a:ext cx="3638550" cy="3619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7557228" y="2994458"/>
            <a:ext cx="2826693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课程卡片中的见面课、作业考试、成绩分析等功能，操作与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端类似，在此不再赘述。</a:t>
            </a:r>
            <a:endParaRPr lang="en-US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010" y="1393825"/>
            <a:ext cx="4466590" cy="4775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53260" y="153431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最后总结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89355" y="1305560"/>
            <a:ext cx="994283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学习前的第一件事，请查看电脑端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【成绩分析】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/APP端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【成绩】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模块中的内容及规则。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单日视频教程学习时长少于25分钟的不记规律学习天数（建议学习时长25-30分钟为宜）；学习时长仅为观看教程视频产生的时长，不包括观看见面课及完成章测试的时长；学习时长及规律天数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次日上午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更新；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重要，重要，重要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如需详细了解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问答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互动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的攻略建议，请前往知到APP或官网学习课程栏目中，点击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【问答】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【课程问答小助手】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下方文字处了解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期末考试一旦开始，暨在线学习结束，观看视频、见面课回放、完成章测试作业、问答均不再计分；试卷一旦打开，就开始倒计时，时间一到系统会自动提交，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考试机会只有一次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，务必在做好充分准备后再进行考试，不要抱着试一下的心态去点开试卷，以免造成考试被动提交的情况。中途因故无法考试的，只要仍在考试时限内，可以再次进入考试作答。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42846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53260" y="352549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问题解决 方便快捷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1"/>
          <p:cNvSpPr txBox="1"/>
          <p:nvPr>
            <p:custDataLst>
              <p:tags r:id="rId1"/>
            </p:custDataLst>
          </p:nvPr>
        </p:nvSpPr>
        <p:spPr>
          <a:xfrm>
            <a:off x="580390" y="1671955"/>
            <a:ext cx="5798185" cy="10795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有任何疑问可咨询智慧树平台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在线客服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端均可）。平台使用操作说明请点击图中所示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帮助中心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服务中心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。查看学生/教师操作说明。</a:t>
            </a: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405" y="3954780"/>
            <a:ext cx="1780540" cy="1780540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7380966" y="1603892"/>
            <a:ext cx="2629265" cy="2249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更可打开微信小程序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“智慧树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教学帮”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，使用学习自助查询，常见问题自己即可快速解决；也可通过微信客服咨询。</a:t>
            </a:r>
            <a:endParaRPr lang="zh-CN" altLang="en-US" dirty="0"/>
          </a:p>
        </p:txBody>
      </p:sp>
      <p:cxnSp>
        <p:nvCxnSpPr>
          <p:cNvPr id="15" name="Straight Connector 54"/>
          <p:cNvCxnSpPr/>
          <p:nvPr>
            <p:custDataLst>
              <p:tags r:id="rId5"/>
            </p:custDataLst>
          </p:nvPr>
        </p:nvCxnSpPr>
        <p:spPr>
          <a:xfrm flipV="1">
            <a:off x="7304714" y="1745463"/>
            <a:ext cx="0" cy="4331123"/>
          </a:xfrm>
          <a:prstGeom prst="line">
            <a:avLst/>
          </a:prstGeom>
          <a:ln w="27622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925685" y="1818640"/>
            <a:ext cx="2218055" cy="401891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36525" y="2994660"/>
            <a:ext cx="2748280" cy="200850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36525" y="5014595"/>
            <a:ext cx="2748280" cy="5143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97225" y="2891155"/>
            <a:ext cx="1953895" cy="33464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51120" y="2891155"/>
            <a:ext cx="1812925" cy="3346450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1223" y="4265462"/>
            <a:ext cx="9952909" cy="3430514"/>
          </a:xfrm>
          <a:prstGeom prst="rect">
            <a:avLst/>
          </a:prstGeom>
        </p:spPr>
      </p:pic>
      <p:sp>
        <p:nvSpPr>
          <p:cNvPr id="5" name="文本框 5"/>
          <p:cNvSpPr txBox="1"/>
          <p:nvPr/>
        </p:nvSpPr>
        <p:spPr>
          <a:xfrm>
            <a:off x="2505048" y="2157503"/>
            <a:ext cx="6908800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教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学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运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行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·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服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务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担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当</a:t>
            </a:r>
            <a:endParaRPr lang="zh-CN" altLang="en-US" sz="4000" b="1" dirty="0">
              <a:solidFill>
                <a:srgbClr val="3B4B7F"/>
              </a:solidFill>
              <a:latin typeface="思源黑体 CN Bold" pitchFamily="34" charset="-122"/>
              <a:ea typeface="思源黑体 CN Bold" pitchFamily="34" charset="-122"/>
              <a:cs typeface="微软雅黑" panose="020B0503020204020204" pitchFamily="34" charset="-122"/>
            </a:endParaRPr>
          </a:p>
          <a:p>
            <a:pPr algn="ctr"/>
            <a:endParaRPr lang="zh-CN" altLang="en-US" sz="2400" dirty="0">
              <a:solidFill>
                <a:srgbClr val="3B4B7F"/>
              </a:solidFill>
              <a:latin typeface="思源黑体 CN Bold" pitchFamily="34" charset="-122"/>
              <a:ea typeface="思源黑体 CN Bold" pitchFamily="34" charset="-122"/>
              <a:cs typeface="微软雅黑" panose="020B0503020204020204" pitchFamily="34" charset="-122"/>
            </a:endParaRPr>
          </a:p>
          <a:p>
            <a:pPr algn="ctr"/>
            <a:r>
              <a:rPr lang="zh-CN" altLang="en-US" sz="2400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课程运行  直播保障  金牌服务  贴心陪伴</a:t>
            </a:r>
            <a:endParaRPr lang="zh-CN" altLang="en-US" sz="2400" dirty="0">
              <a:solidFill>
                <a:srgbClr val="3B4B7F"/>
              </a:solidFill>
              <a:latin typeface="思源黑体 CN Bold" pitchFamily="34" charset="-122"/>
              <a:ea typeface="思源黑体 CN Bold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任意多边形: 形状 10"/>
          <p:cNvSpPr/>
          <p:nvPr/>
        </p:nvSpPr>
        <p:spPr>
          <a:xfrm>
            <a:off x="1727627" y="1365741"/>
            <a:ext cx="8463642" cy="3059112"/>
          </a:xfrm>
          <a:custGeom>
            <a:avLst/>
            <a:gdLst>
              <a:gd name="connsiteX0" fmla="*/ 0 w 8463642"/>
              <a:gd name="connsiteY0" fmla="*/ 0 h 3059112"/>
              <a:gd name="connsiteX1" fmla="*/ 1343321 w 8463642"/>
              <a:gd name="connsiteY1" fmla="*/ 0 h 3059112"/>
              <a:gd name="connsiteX2" fmla="*/ 1343321 w 8463642"/>
              <a:gd name="connsiteY2" fmla="*/ 153782 h 3059112"/>
              <a:gd name="connsiteX3" fmla="*/ 153782 w 8463642"/>
              <a:gd name="connsiteY3" fmla="*/ 153782 h 3059112"/>
              <a:gd name="connsiteX4" fmla="*/ 153782 w 8463642"/>
              <a:gd name="connsiteY4" fmla="*/ 2905330 h 3059112"/>
              <a:gd name="connsiteX5" fmla="*/ 8309860 w 8463642"/>
              <a:gd name="connsiteY5" fmla="*/ 2905330 h 3059112"/>
              <a:gd name="connsiteX6" fmla="*/ 8309860 w 8463642"/>
              <a:gd name="connsiteY6" fmla="*/ 153782 h 3059112"/>
              <a:gd name="connsiteX7" fmla="*/ 4113705 w 8463642"/>
              <a:gd name="connsiteY7" fmla="*/ 153782 h 3059112"/>
              <a:gd name="connsiteX8" fmla="*/ 4113705 w 8463642"/>
              <a:gd name="connsiteY8" fmla="*/ 0 h 3059112"/>
              <a:gd name="connsiteX9" fmla="*/ 8463642 w 8463642"/>
              <a:gd name="connsiteY9" fmla="*/ 0 h 3059112"/>
              <a:gd name="connsiteX10" fmla="*/ 8463642 w 8463642"/>
              <a:gd name="connsiteY10" fmla="*/ 3059112 h 3059112"/>
              <a:gd name="connsiteX11" fmla="*/ 0 w 8463642"/>
              <a:gd name="connsiteY11" fmla="*/ 3059112 h 305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63642" h="3059112">
                <a:moveTo>
                  <a:pt x="0" y="0"/>
                </a:moveTo>
                <a:lnTo>
                  <a:pt x="1343321" y="0"/>
                </a:lnTo>
                <a:lnTo>
                  <a:pt x="1343321" y="153782"/>
                </a:lnTo>
                <a:lnTo>
                  <a:pt x="153782" y="153782"/>
                </a:lnTo>
                <a:lnTo>
                  <a:pt x="153782" y="2905330"/>
                </a:lnTo>
                <a:lnTo>
                  <a:pt x="8309860" y="2905330"/>
                </a:lnTo>
                <a:lnTo>
                  <a:pt x="8309860" y="153782"/>
                </a:lnTo>
                <a:lnTo>
                  <a:pt x="4113705" y="153782"/>
                </a:lnTo>
                <a:lnTo>
                  <a:pt x="4113705" y="0"/>
                </a:lnTo>
                <a:lnTo>
                  <a:pt x="8463642" y="0"/>
                </a:lnTo>
                <a:lnTo>
                  <a:pt x="8463642" y="3059112"/>
                </a:lnTo>
                <a:lnTo>
                  <a:pt x="0" y="3059112"/>
                </a:lnTo>
                <a:close/>
              </a:path>
            </a:pathLst>
          </a:custGeom>
          <a:solidFill>
            <a:srgbClr val="3B4B7F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8" name="Picture 2" descr="D:\LOGO完整200-65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403" y="925549"/>
            <a:ext cx="2708002" cy="88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8727" y="1328555"/>
            <a:ext cx="10814545" cy="1291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2400" dirty="0" smtClean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新生</a:t>
            </a:r>
            <a:r>
              <a:rPr lang="en-US" altLang="zh-CN" sz="2400" dirty="0" smtClean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--</a:t>
            </a:r>
            <a:r>
              <a:rPr lang="zh-CN" altLang="en-US" sz="2400" dirty="0" smtClean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之前</a:t>
            </a: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未登录过的同学</a:t>
            </a:r>
            <a:endParaRPr lang="en-US" altLang="zh-CN" sz="24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如果新生在学号登录前已先用手机号注册了一个账户，再用学号登录绑定手机号时，系统会提示手机号被占用，则为被自己的手机号账号占用。此时，只需用手机号注册的账户先登录，再进行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身份认证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，即可看到弹出的课程。</a:t>
            </a:r>
            <a:endParaRPr lang="zh-CN" altLang="zh-CN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399936" y="2746224"/>
            <a:ext cx="9085581" cy="3545895"/>
            <a:chOff x="965247" y="2624547"/>
            <a:chExt cx="8178599" cy="3524250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65247" y="2627087"/>
              <a:ext cx="1623695" cy="3521710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15" name="图片 1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608329" y="2624547"/>
              <a:ext cx="1624330" cy="352298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grpSp>
          <p:nvGrpSpPr>
            <p:cNvPr id="17" name="组合 16"/>
            <p:cNvGrpSpPr/>
            <p:nvPr/>
          </p:nvGrpSpPr>
          <p:grpSpPr>
            <a:xfrm>
              <a:off x="4232975" y="2624547"/>
              <a:ext cx="1631950" cy="3522345"/>
              <a:chOff x="8847" y="3198"/>
              <a:chExt cx="2570" cy="554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8" name="图片 17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847" y="3198"/>
                <a:ext cx="2570" cy="5547"/>
              </a:xfrm>
              <a:prstGeom prst="rect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</p:pic>
          <p:sp>
            <p:nvSpPr>
              <p:cNvPr id="20" name="矩形 19"/>
              <p:cNvSpPr/>
              <p:nvPr/>
            </p:nvSpPr>
            <p:spPr>
              <a:xfrm>
                <a:off x="10481" y="5500"/>
                <a:ext cx="634" cy="40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</a:ex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864925" y="2625182"/>
              <a:ext cx="1631674" cy="352171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20151" y="2625182"/>
              <a:ext cx="1623695" cy="352171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98805" y="1272540"/>
            <a:ext cx="1097280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2400" dirty="0" smtClean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老生</a:t>
            </a:r>
            <a:r>
              <a:rPr lang="en-US" altLang="zh-CN" sz="2400" dirty="0" smtClean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--</a:t>
            </a:r>
            <a:r>
              <a:rPr lang="zh-CN" altLang="en-US" sz="2400" dirty="0" smtClean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之前</a:t>
            </a: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使用过智慧树的同学</a:t>
            </a:r>
            <a:endParaRPr lang="en-US" altLang="zh-CN" sz="24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打开知到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，选择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学号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学校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原来设置的密码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手机号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原来设置的密码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。如果忘记了原来的密码，在未更换手机号的情况下，点击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【忘记密码】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通过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原来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绑定的手机号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重设密码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如不再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使用平台上原绑定的手机号码，已登录状态下头像进去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【个人资料】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页，点击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【手机】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信息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进行更换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手机号（前提是新手机号未曾注册过），如不成功，可联系在线客服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转人工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处理。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276985" y="2834640"/>
            <a:ext cx="1969135" cy="341185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043420" y="2840990"/>
            <a:ext cx="1867535" cy="340550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957945" y="2840990"/>
            <a:ext cx="1802765" cy="340550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9055" y="2834640"/>
            <a:ext cx="1925955" cy="3411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46120" y="2840990"/>
            <a:ext cx="1869440" cy="3504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692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修改认证信息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65505" y="1445405"/>
            <a:ext cx="1052703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若需要修改自己的认证信息，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已登录状态下头像进去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【个人资料】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页，点击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【修改认证信息】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项，即可进入修改页面。 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3" name="imagerId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120" y="2372995"/>
            <a:ext cx="2050415" cy="36423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组合 19"/>
          <p:cNvGrpSpPr/>
          <p:nvPr/>
        </p:nvGrpSpPr>
        <p:grpSpPr>
          <a:xfrm>
            <a:off x="5153025" y="2369185"/>
            <a:ext cx="2049780" cy="3648710"/>
            <a:chOff x="5385" y="2431"/>
            <a:chExt cx="3228" cy="57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1" name="图片 20" descr="58e442610c95e9edf4b304cf23d1cc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85" y="2431"/>
              <a:ext cx="3228" cy="5739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sp>
          <p:nvSpPr>
            <p:cNvPr id="23" name="矩形 22"/>
            <p:cNvSpPr/>
            <p:nvPr/>
          </p:nvSpPr>
          <p:spPr>
            <a:xfrm>
              <a:off x="5460" y="6119"/>
              <a:ext cx="3052" cy="47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256145" y="2379345"/>
            <a:ext cx="2082800" cy="364934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3550" y="2379345"/>
            <a:ext cx="2096135" cy="37134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750" y="2301875"/>
            <a:ext cx="1981835" cy="38785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学习通知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96605" y="3023870"/>
            <a:ext cx="2794000" cy="351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【学习通知】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中会有课程重要信息的推送，请各位同学一定要认真留意。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APP端消息中心入口在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【对话】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模块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【平台通知】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栏目内；PC端【消息中心】在学堂和课程页面顶部的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【消息】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177540" y="2863850"/>
            <a:ext cx="4792345" cy="205613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177540" y="1590675"/>
            <a:ext cx="4038600" cy="5270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178810" y="2117725"/>
            <a:ext cx="6283960" cy="74612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760" y="1590675"/>
            <a:ext cx="2171700" cy="425767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课程提醒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201660" y="1895899"/>
            <a:ext cx="2794000" cy="3330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【课程提醒】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中会有课程重要信息的推送，请各位同学通过公众号绑定账号后认真留意信息。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、点击课程卡片进入课程主界面，在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【课程提醒】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栏目按提示关注公众号、绑定好智慧树账号后会收到相应课程提醒消息。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9270" y="1595120"/>
            <a:ext cx="2289175" cy="43973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8445" y="1595120"/>
            <a:ext cx="2675255" cy="480441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" y="1595120"/>
            <a:ext cx="2143125" cy="444817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654579" y="1766296"/>
            <a:ext cx="5335571" cy="2553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fontAlgn="auto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、打开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后，点击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即可看到已选择的课程，点击图片即可开始</a:t>
            </a:r>
            <a:r>
              <a:rPr lang="zh-CN" altLang="en-US" sz="20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、注意：学习时，请关注角标为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智慧共享课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全国共享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，角标为</a:t>
            </a:r>
            <a:r>
              <a:rPr lang="en-US" altLang="zh-CN" sz="2000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兴趣课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或是</a:t>
            </a:r>
            <a:r>
              <a:rPr lang="en-US" altLang="zh-CN" sz="2000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公开课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的是同学们自己在知到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里选择的，这个课看完没有分数！要学习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智慧课程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全国共享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！！</a:t>
            </a:r>
            <a:endParaRPr lang="zh-HK" altLang="en-US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1085" y="4671060"/>
            <a:ext cx="2105025" cy="14859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590" y="1445895"/>
            <a:ext cx="2333625" cy="44291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4215" y="3014980"/>
            <a:ext cx="2305050" cy="153352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5142,&quot;width&quot;:2891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143,&quot;width&quot;:2892}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PLACING_PICTURE_USER_VIEWPORT" val="{&quot;height&quot;:5143,&quot;width&quot;:2891}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PLACING_PICTURE_USER_VIEWPORT" val="{&quot;height&quot;:4901,&quot;width&quot;:2757}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PP_MARK_KEY" val="13eb56d6-3c4e-4b4f-8d8b-2b8b9b1332e1"/>
  <p:tag name="COMMONDATA" val="eyJoZGlkIjoiMDJkYThjODYzMzNmYzZkZDJjM2JiMzU1ZDUzNWEzYTAifQ=="/>
  <p:tag name="commondata" val="eyJoZGlkIjoiZDY4ZWI1NWMwM2UzOWExMmM1NzNiOGQ4NjAxM2Q1YmQifQ=="/>
</p:tagLst>
</file>

<file path=ppt/tags/tag5.xml><?xml version="1.0" encoding="utf-8"?>
<p:tagLst xmlns:p="http://schemas.openxmlformats.org/presentationml/2006/main">
  <p:tag name="KSO_WM_UNIT_PLACING_PICTURE_USER_VIEWPORT" val="{&quot;height&quot;:5142,&quot;width&quot;:2891}"/>
</p:tagLst>
</file>

<file path=ppt/tags/tag6.xml><?xml version="1.0" encoding="utf-8"?>
<p:tagLst xmlns:p="http://schemas.openxmlformats.org/presentationml/2006/main">
  <p:tag name="KSO_WM_UNIT_PLACING_PICTURE_USER_VIEWPORT" val="{&quot;height&quot;:5143,&quot;width&quot;:2892}"/>
</p:tagLst>
</file>

<file path=ppt/tags/tag7.xml><?xml version="1.0" encoding="utf-8"?>
<p:tagLst xmlns:p="http://schemas.openxmlformats.org/presentationml/2006/main">
  <p:tag name="KSO_WM_UNIT_PLACING_PICTURE_USER_VIEWPORT" val="{&quot;height&quot;:5143,&quot;width&quot;:2891}"/>
</p:tagLst>
</file>

<file path=ppt/tags/tag8.xml><?xml version="1.0" encoding="utf-8"?>
<p:tagLst xmlns:p="http://schemas.openxmlformats.org/presentationml/2006/main">
  <p:tag name="KSO_WM_UNIT_PLACING_PICTURE_USER_VIEWPORT" val="{&quot;height&quot;:4901,&quot;width&quot;:2757}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4701</Words>
  <Application>WPS 演示</Application>
  <PresentationFormat>宽屏</PresentationFormat>
  <Paragraphs>202</Paragraphs>
  <Slides>34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9" baseType="lpstr">
      <vt:lpstr>Arial</vt:lpstr>
      <vt:lpstr>宋体</vt:lpstr>
      <vt:lpstr>Wingdings</vt:lpstr>
      <vt:lpstr>微软雅黑</vt:lpstr>
      <vt:lpstr>Arial Narrow</vt:lpstr>
      <vt:lpstr>印品黑体</vt:lpstr>
      <vt:lpstr>黑体</vt:lpstr>
      <vt:lpstr>仿宋</vt:lpstr>
      <vt:lpstr>等线</vt:lpstr>
      <vt:lpstr>Arial Unicode MS</vt:lpstr>
      <vt:lpstr>等线 Light</vt:lpstr>
      <vt:lpstr>Calibri</vt:lpstr>
      <vt:lpstr>Wingdings</vt:lpstr>
      <vt:lpstr>思源黑体 CN Bold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ESF009</dc:creator>
  <cp:lastModifiedBy>钱勇萍</cp:lastModifiedBy>
  <cp:revision>468</cp:revision>
  <dcterms:created xsi:type="dcterms:W3CDTF">2022-01-17T01:35:00Z</dcterms:created>
  <dcterms:modified xsi:type="dcterms:W3CDTF">2025-08-19T05:21:33Z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13B5F45FACEC424FAD70751235CE0C6B_12</vt:lpwstr>
  </property>
</Properties>
</file>